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94" r:id="rId5"/>
    <p:sldId id="300" r:id="rId6"/>
    <p:sldId id="295" r:id="rId7"/>
    <p:sldId id="296" r:id="rId8"/>
    <p:sldId id="297" r:id="rId9"/>
    <p:sldId id="305" r:id="rId10"/>
    <p:sldId id="298" r:id="rId11"/>
    <p:sldId id="299" r:id="rId12"/>
    <p:sldId id="319" r:id="rId13"/>
    <p:sldId id="301" r:id="rId14"/>
    <p:sldId id="308" r:id="rId15"/>
    <p:sldId id="261" r:id="rId16"/>
    <p:sldId id="302" r:id="rId17"/>
    <p:sldId id="303" r:id="rId18"/>
    <p:sldId id="262" r:id="rId19"/>
    <p:sldId id="288" r:id="rId20"/>
    <p:sldId id="289" r:id="rId21"/>
    <p:sldId id="264" r:id="rId22"/>
    <p:sldId id="265" r:id="rId23"/>
    <p:sldId id="286" r:id="rId24"/>
    <p:sldId id="287" r:id="rId25"/>
    <p:sldId id="304" r:id="rId26"/>
    <p:sldId id="293" r:id="rId27"/>
    <p:sldId id="270" r:id="rId28"/>
    <p:sldId id="271" r:id="rId29"/>
    <p:sldId id="272" r:id="rId30"/>
    <p:sldId id="292" r:id="rId31"/>
    <p:sldId id="312" r:id="rId32"/>
    <p:sldId id="313" r:id="rId33"/>
    <p:sldId id="314" r:id="rId34"/>
    <p:sldId id="315" r:id="rId35"/>
    <p:sldId id="306" r:id="rId36"/>
    <p:sldId id="307" r:id="rId37"/>
    <p:sldId id="309" r:id="rId38"/>
    <p:sldId id="316" r:id="rId39"/>
    <p:sldId id="318" r:id="rId40"/>
    <p:sldId id="317" r:id="rId41"/>
    <p:sldId id="311" r:id="rId42"/>
    <p:sldId id="273" r:id="rId43"/>
    <p:sldId id="279" r:id="rId44"/>
    <p:sldId id="274"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88631" autoAdjust="0"/>
  </p:normalViewPr>
  <p:slideViewPr>
    <p:cSldViewPr>
      <p:cViewPr varScale="1">
        <p:scale>
          <a:sx n="101" d="100"/>
          <a:sy n="101" d="100"/>
        </p:scale>
        <p:origin x="-10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14543BAD-FAC2-46C0-8571-7CBEC4BBA650}" type="datetimeFigureOut">
              <a:rPr lang="en-US" smtClean="0"/>
              <a:pPr/>
              <a:t>12/30/2020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DD25EA7A-CC98-4900-A9CB-0D36B451CE7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4543BAD-FAC2-46C0-8571-7CBEC4BBA650}" type="datetimeFigureOut">
              <a:rPr lang="en-US" smtClean="0"/>
              <a:pPr/>
              <a:t>12/30/2020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25EA7A-CC98-4900-A9CB-0D36B451CE7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4543BAD-FAC2-46C0-8571-7CBEC4BBA650}" type="datetimeFigureOut">
              <a:rPr lang="en-US" smtClean="0"/>
              <a:pPr/>
              <a:t>12/30/2020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25EA7A-CC98-4900-A9CB-0D36B451CE7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4543BAD-FAC2-46C0-8571-7CBEC4BBA650}" type="datetimeFigureOut">
              <a:rPr lang="en-US" smtClean="0"/>
              <a:pPr/>
              <a:t>12/30/2020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25EA7A-CC98-4900-A9CB-0D36B451CE7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4543BAD-FAC2-46C0-8571-7CBEC4BBA650}" type="datetimeFigureOut">
              <a:rPr lang="en-US" smtClean="0"/>
              <a:pPr/>
              <a:t>12/30/2020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25EA7A-CC98-4900-A9CB-0D36B451CE7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4543BAD-FAC2-46C0-8571-7CBEC4BBA650}" type="datetimeFigureOut">
              <a:rPr lang="en-US" smtClean="0"/>
              <a:pPr/>
              <a:t>12/30/2020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25EA7A-CC98-4900-A9CB-0D36B451CE7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4543BAD-FAC2-46C0-8571-7CBEC4BBA650}" type="datetimeFigureOut">
              <a:rPr lang="en-US" smtClean="0"/>
              <a:pPr/>
              <a:t>12/30/2020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25EA7A-CC98-4900-A9CB-0D36B451CE7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14543BAD-FAC2-46C0-8571-7CBEC4BBA650}" type="datetimeFigureOut">
              <a:rPr lang="en-US" smtClean="0"/>
              <a:pPr/>
              <a:t>12/30/2020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25EA7A-CC98-4900-A9CB-0D36B451CE7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543BAD-FAC2-46C0-8571-7CBEC4BBA650}" type="datetimeFigureOut">
              <a:rPr lang="en-US" smtClean="0"/>
              <a:pPr/>
              <a:t>12/30/2020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25EA7A-CC98-4900-A9CB-0D36B451CE7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4543BAD-FAC2-46C0-8571-7CBEC4BBA650}" type="datetimeFigureOut">
              <a:rPr lang="en-US" smtClean="0"/>
              <a:pPr/>
              <a:t>12/30/2020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25EA7A-CC98-4900-A9CB-0D36B451CE7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4543BAD-FAC2-46C0-8571-7CBEC4BBA650}" type="datetimeFigureOut">
              <a:rPr lang="en-US" smtClean="0"/>
              <a:pPr/>
              <a:t>12/30/2020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DD25EA7A-CC98-4900-A9CB-0D36B451CE78}"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4543BAD-FAC2-46C0-8571-7CBEC4BBA650}" type="datetimeFigureOut">
              <a:rPr lang="en-US" smtClean="0"/>
              <a:pPr/>
              <a:t>12/30/2020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D25EA7A-CC98-4900-A9CB-0D36B451CE78}"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www.ncbi.nlm.nih.gov/core/lw/2.0/html/tileshop_pmc/tileshop_pmc_inline.html?title=Click%20on%20image%20to%20zoom&amp;p=PMC3&amp;id=3219170_de0303_0193_fig001.jpg"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Vitamin D and COVID-19: Update, December </a:t>
            </a:r>
            <a:r>
              <a:rPr lang="en-US" dirty="0" smtClean="0"/>
              <a:t>30, </a:t>
            </a:r>
            <a:r>
              <a:rPr lang="en-US" dirty="0"/>
              <a:t>2020</a:t>
            </a:r>
          </a:p>
        </p:txBody>
      </p:sp>
      <p:sp>
        <p:nvSpPr>
          <p:cNvPr id="3" name="Subtitle 2"/>
          <p:cNvSpPr>
            <a:spLocks noGrp="1"/>
          </p:cNvSpPr>
          <p:nvPr>
            <p:ph type="subTitle" idx="1"/>
          </p:nvPr>
        </p:nvSpPr>
        <p:spPr/>
        <p:txBody>
          <a:bodyPr>
            <a:normAutofit/>
          </a:bodyPr>
          <a:lstStyle/>
          <a:p>
            <a:r>
              <a:rPr lang="en-US" dirty="0"/>
              <a:t>William B. Grant, PhD</a:t>
            </a:r>
          </a:p>
          <a:p>
            <a:r>
              <a:rPr lang="en-US" dirty="0"/>
              <a:t>Sunlight, Nutrition and Health Research Center</a:t>
            </a:r>
          </a:p>
          <a:p>
            <a:r>
              <a:rPr lang="en-US" dirty="0"/>
              <a:t>San Francisco, CA, USA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network of genes involved in the hypertension-hypotension axis </a:t>
            </a:r>
            <a:endParaRPr lang="en-US" dirty="0"/>
          </a:p>
        </p:txBody>
      </p:sp>
      <p:pic>
        <p:nvPicPr>
          <p:cNvPr id="4" name="Content Placeholder 3" descr="Genes hypertension-hypotension.jpg"/>
          <p:cNvPicPr>
            <a:picLocks noGrp="1" noChangeAspect="1"/>
          </p:cNvPicPr>
          <p:nvPr>
            <p:ph idx="1"/>
          </p:nvPr>
        </p:nvPicPr>
        <p:blipFill>
          <a:blip r:embed="rId2" cstate="print"/>
          <a:stretch>
            <a:fillRect/>
          </a:stretch>
        </p:blipFill>
        <p:spPr>
          <a:xfrm>
            <a:off x="457200" y="2178932"/>
            <a:ext cx="8229600" cy="3901899"/>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RAS-Mediated </a:t>
            </a:r>
            <a:r>
              <a:rPr lang="en-US" dirty="0" err="1" smtClean="0"/>
              <a:t>bradykinin</a:t>
            </a:r>
            <a:r>
              <a:rPr lang="en-US" dirty="0" smtClean="0"/>
              <a:t> storm </a:t>
            </a:r>
            <a:endParaRPr lang="en-US" dirty="0"/>
          </a:p>
        </p:txBody>
      </p:sp>
      <p:pic>
        <p:nvPicPr>
          <p:cNvPr id="4" name="Content Placeholder 3" descr="Bradykinin pathways.jpg"/>
          <p:cNvPicPr>
            <a:picLocks noGrp="1" noChangeAspect="1"/>
          </p:cNvPicPr>
          <p:nvPr>
            <p:ph idx="1"/>
          </p:nvPr>
        </p:nvPicPr>
        <p:blipFill>
          <a:blip r:embed="rId2" cstate="print"/>
          <a:stretch>
            <a:fillRect/>
          </a:stretch>
        </p:blipFill>
        <p:spPr>
          <a:xfrm>
            <a:off x="914401" y="1981200"/>
            <a:ext cx="4800599" cy="4343400"/>
          </a:xfrm>
        </p:spPr>
      </p:pic>
      <p:sp>
        <p:nvSpPr>
          <p:cNvPr id="5" name="TextBox 4"/>
          <p:cNvSpPr txBox="1"/>
          <p:nvPr/>
        </p:nvSpPr>
        <p:spPr>
          <a:xfrm>
            <a:off x="5486400" y="2514600"/>
            <a:ext cx="9707528" cy="2031325"/>
          </a:xfrm>
          <a:prstGeom prst="rect">
            <a:avLst/>
          </a:prstGeom>
          <a:noFill/>
        </p:spPr>
        <p:txBody>
          <a:bodyPr wrap="square" rtlCol="0">
            <a:spAutoFit/>
          </a:bodyPr>
          <a:lstStyle/>
          <a:p>
            <a:r>
              <a:rPr lang="en-US" dirty="0" smtClean="0"/>
              <a:t>Garvin, M.R. ….Jacobson, D. </a:t>
            </a:r>
          </a:p>
          <a:p>
            <a:r>
              <a:rPr lang="en-US" dirty="0" smtClean="0"/>
              <a:t>A mechanistic model and </a:t>
            </a:r>
          </a:p>
          <a:p>
            <a:r>
              <a:rPr lang="en-US" dirty="0" smtClean="0"/>
              <a:t>therapeutic interventions for </a:t>
            </a:r>
          </a:p>
          <a:p>
            <a:r>
              <a:rPr lang="en-US" dirty="0" smtClean="0"/>
              <a:t>COVID-19 involving a RAS-</a:t>
            </a:r>
          </a:p>
          <a:p>
            <a:r>
              <a:rPr lang="en-US" dirty="0" smtClean="0"/>
              <a:t>Mediated </a:t>
            </a:r>
            <a:r>
              <a:rPr lang="en-US" dirty="0" err="1" smtClean="0"/>
              <a:t>bradykinin</a:t>
            </a:r>
            <a:r>
              <a:rPr lang="en-US" dirty="0" smtClean="0"/>
              <a:t> storm. </a:t>
            </a:r>
          </a:p>
          <a:p>
            <a:r>
              <a:rPr lang="en-US" i="1" dirty="0" err="1" smtClean="0"/>
              <a:t>eLife</a:t>
            </a:r>
            <a:r>
              <a:rPr lang="en-US" i="1" dirty="0" smtClean="0"/>
              <a:t> </a:t>
            </a:r>
            <a:r>
              <a:rPr lang="en-US" b="1" dirty="0" smtClean="0"/>
              <a:t>2020</a:t>
            </a:r>
            <a:r>
              <a:rPr lang="en-US" dirty="0" smtClean="0"/>
              <a:t>, </a:t>
            </a:r>
            <a:r>
              <a:rPr lang="en-US" i="1" dirty="0" smtClean="0"/>
              <a:t>9</a:t>
            </a:r>
            <a:r>
              <a:rPr lang="en-US" dirty="0" smtClean="0"/>
              <a:t>, 9. </a:t>
            </a:r>
            <a:br>
              <a:rPr lang="en-US" dirty="0" smtClean="0"/>
            </a:b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Observational Studies of COVID-19 with Respect to serum 25(OH)D</a:t>
            </a:r>
            <a:endParaRPr lang="en-US" dirty="0"/>
          </a:p>
        </p:txBody>
      </p:sp>
      <p:sp>
        <p:nvSpPr>
          <p:cNvPr id="3" name="Content Placeholder 2"/>
          <p:cNvSpPr>
            <a:spLocks noGrp="1"/>
          </p:cNvSpPr>
          <p:nvPr>
            <p:ph idx="1"/>
          </p:nvPr>
        </p:nvSpPr>
        <p:spPr/>
        <p:txBody>
          <a:bodyPr/>
          <a:lstStyle/>
          <a:p>
            <a:r>
              <a:rPr lang="en-US" dirty="0" smtClean="0"/>
              <a:t>To date there have been at least 15 reports of COVID-19 with respect to serum 25(OH)D concentration.</a:t>
            </a:r>
          </a:p>
          <a:p>
            <a:r>
              <a:rPr lang="en-US" dirty="0" smtClean="0"/>
              <a:t>Most have reported inverse correlations of COVID-19 risk, severity and/or death with respect to serum 25(OH)D concentration.</a:t>
            </a:r>
          </a:p>
          <a:p>
            <a:r>
              <a:rPr lang="en-US" dirty="0" smtClean="0"/>
              <a:t>In general:</a:t>
            </a:r>
          </a:p>
          <a:p>
            <a:pPr lvl="1"/>
            <a:r>
              <a:rPr lang="en-US" dirty="0" smtClean="0"/>
              <a:t>Death: 25(OH)D &lt;10 ng/mL (25 nmol/L)</a:t>
            </a:r>
          </a:p>
          <a:p>
            <a:pPr lvl="1"/>
            <a:r>
              <a:rPr lang="en-US" dirty="0" smtClean="0"/>
              <a:t>Severe disease: 25(OH)D &lt;20 ng/mL </a:t>
            </a:r>
          </a:p>
          <a:p>
            <a:pPr lvl="1"/>
            <a:r>
              <a:rPr lang="en-US" dirty="0" smtClean="0"/>
              <a:t>Moderate disease: 20 ng/ml &lt;25(OH)D &lt;30 ng/mL</a:t>
            </a:r>
          </a:p>
          <a:p>
            <a:pPr lvl="1"/>
            <a:r>
              <a:rPr lang="en-US" dirty="0" smtClean="0"/>
              <a:t>Mild disease: 25(OH)D &gt;30 ng/mL</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Observational Studies of SARS-</a:t>
            </a:r>
            <a:r>
              <a:rPr lang="en-US" dirty="0" err="1" smtClean="0"/>
              <a:t>CoV</a:t>
            </a:r>
            <a:r>
              <a:rPr lang="en-US" dirty="0" smtClean="0"/>
              <a:t>- 2 and COVID-19 and 25(OH)D</a:t>
            </a:r>
            <a:endParaRPr lang="en-US" dirty="0"/>
          </a:p>
        </p:txBody>
      </p:sp>
      <p:sp>
        <p:nvSpPr>
          <p:cNvPr id="3" name="Content Placeholder 2"/>
          <p:cNvSpPr>
            <a:spLocks noGrp="1"/>
          </p:cNvSpPr>
          <p:nvPr>
            <p:ph idx="1"/>
          </p:nvPr>
        </p:nvSpPr>
        <p:spPr/>
        <p:txBody>
          <a:bodyPr/>
          <a:lstStyle/>
          <a:p>
            <a:r>
              <a:rPr lang="en-US" dirty="0" smtClean="0"/>
              <a:t>Many observational studies have found inverse correlations between 25(OH)D concentrations at time of diagnosis.</a:t>
            </a:r>
          </a:p>
          <a:p>
            <a:r>
              <a:rPr lang="en-US" dirty="0" smtClean="0"/>
              <a:t> However, serum 25(OH)D concentration drops when an acute illness associated with inflammation develops.</a:t>
            </a:r>
          </a:p>
          <a:p>
            <a:r>
              <a:rPr lang="en-US" dirty="0" smtClean="0"/>
              <a:t>The mechanism seems to be that vitamin D-binding protein concentrations decrease.</a:t>
            </a:r>
          </a:p>
          <a:p>
            <a:r>
              <a:rPr lang="en-US" dirty="0" smtClean="0"/>
              <a:t>Thus, observational studies are somewhat suspect.</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https://c19vitamind.com/</a:t>
            </a:r>
            <a:endParaRPr lang="en-US" dirty="0"/>
          </a:p>
        </p:txBody>
      </p:sp>
      <p:pic>
        <p:nvPicPr>
          <p:cNvPr id="4" name="Content Placeholder 3" descr="C19-25OHD meta-analysis C19VitaminD.com.png"/>
          <p:cNvPicPr>
            <a:picLocks noGrp="1" noChangeAspect="1"/>
          </p:cNvPicPr>
          <p:nvPr>
            <p:ph idx="1"/>
          </p:nvPr>
        </p:nvPicPr>
        <p:blipFill>
          <a:blip r:embed="rId2" cstate="print"/>
          <a:stretch>
            <a:fillRect/>
          </a:stretch>
        </p:blipFill>
        <p:spPr>
          <a:xfrm>
            <a:off x="982507" y="1935163"/>
            <a:ext cx="7178986" cy="4389437"/>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Much More Likely to Die of COVID-19 if 25(OH)D &lt;12 ng/ml (30 nmol/L)</a:t>
            </a:r>
          </a:p>
        </p:txBody>
      </p:sp>
      <p:pic>
        <p:nvPicPr>
          <p:cNvPr id="4" name="Content Placeholder 3" descr="Image"/>
          <p:cNvPicPr>
            <a:picLocks noGrp="1"/>
          </p:cNvPicPr>
          <p:nvPr>
            <p:ph idx="1"/>
          </p:nvPr>
        </p:nvPicPr>
        <p:blipFill>
          <a:blip r:embed="rId2" cstate="print"/>
          <a:srcRect/>
          <a:stretch>
            <a:fillRect/>
          </a:stretch>
        </p:blipFill>
        <p:spPr bwMode="auto">
          <a:xfrm>
            <a:off x="762000" y="2286000"/>
            <a:ext cx="5257800" cy="3600450"/>
          </a:xfrm>
          <a:prstGeom prst="rect">
            <a:avLst/>
          </a:prstGeom>
          <a:noFill/>
          <a:ln w="9525">
            <a:noFill/>
            <a:miter lim="800000"/>
            <a:headEnd/>
            <a:tailEnd/>
          </a:ln>
        </p:spPr>
      </p:pic>
      <p:sp>
        <p:nvSpPr>
          <p:cNvPr id="5" name="TextBox 4"/>
          <p:cNvSpPr txBox="1"/>
          <p:nvPr/>
        </p:nvSpPr>
        <p:spPr>
          <a:xfrm>
            <a:off x="6172200" y="2819400"/>
            <a:ext cx="2971800" cy="3139321"/>
          </a:xfrm>
          <a:prstGeom prst="rect">
            <a:avLst/>
          </a:prstGeom>
          <a:noFill/>
        </p:spPr>
        <p:txBody>
          <a:bodyPr wrap="square" rtlCol="0">
            <a:spAutoFit/>
          </a:bodyPr>
          <a:lstStyle/>
          <a:p>
            <a:r>
              <a:rPr lang="en-US" dirty="0"/>
              <a:t>Based on 185 Patients aged 50-70 years in Germany</a:t>
            </a:r>
          </a:p>
          <a:p>
            <a:endParaRPr lang="en-US" dirty="0"/>
          </a:p>
          <a:p>
            <a:r>
              <a:rPr lang="it-IT" dirty="0"/>
              <a:t>HR 15 (95% CI 4–52, </a:t>
            </a:r>
          </a:p>
          <a:p>
            <a:r>
              <a:rPr lang="it-IT" dirty="0"/>
              <a:t>p &lt; 0.001)</a:t>
            </a:r>
          </a:p>
          <a:p>
            <a:endParaRPr lang="it-IT" dirty="0"/>
          </a:p>
          <a:p>
            <a:r>
              <a:rPr lang="fr-FR" dirty="0" err="1"/>
              <a:t>Nutrients</a:t>
            </a:r>
            <a:r>
              <a:rPr lang="fr-FR" dirty="0"/>
              <a:t> 2020, 12(9), 2757; </a:t>
            </a:r>
          </a:p>
          <a:p>
            <a:r>
              <a:rPr lang="fr-FR" dirty="0"/>
              <a:t>https://doi.org/</a:t>
            </a:r>
          </a:p>
          <a:p>
            <a:r>
              <a:rPr lang="fr-FR" dirty="0"/>
              <a:t>10.3390/nu12092757</a:t>
            </a:r>
            <a:endParaRPr lang="en-US" dirty="0"/>
          </a:p>
          <a:p>
            <a:endParaRPr lang="en-US" dirty="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SARS-CoV-2 positivity rates and circulating 25(OH)D levels in the total population, U.S., from Quest Diagnostics</a:t>
            </a:r>
            <a:endParaRPr lang="en-US" sz="2800"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1523999" y="2590801"/>
            <a:ext cx="5740269" cy="3281520"/>
          </a:xfrm>
          <a:prstGeom prst="rect">
            <a:avLst/>
          </a:prstGeom>
          <a:noFill/>
        </p:spPr>
      </p:pic>
      <p:sp>
        <p:nvSpPr>
          <p:cNvPr id="5" name="TextBox 4"/>
          <p:cNvSpPr txBox="1"/>
          <p:nvPr/>
        </p:nvSpPr>
        <p:spPr>
          <a:xfrm>
            <a:off x="4419600" y="2743200"/>
            <a:ext cx="5267605" cy="646331"/>
          </a:xfrm>
          <a:prstGeom prst="rect">
            <a:avLst/>
          </a:prstGeom>
          <a:noFill/>
        </p:spPr>
        <p:txBody>
          <a:bodyPr wrap="square" rtlCol="0">
            <a:spAutoFit/>
          </a:bodyPr>
          <a:lstStyle/>
          <a:p>
            <a:r>
              <a:rPr lang="en-US" dirty="0" smtClean="0"/>
              <a:t>COVID-19 can develop if the </a:t>
            </a:r>
          </a:p>
          <a:p>
            <a:r>
              <a:rPr lang="en-US" dirty="0" smtClean="0"/>
              <a:t>immune system  response is </a:t>
            </a:r>
            <a:r>
              <a:rPr lang="en-US" dirty="0" err="1" smtClean="0"/>
              <a:t>dysregulated</a:t>
            </a:r>
            <a:endParaRPr lang="en-US" dirty="0"/>
          </a:p>
        </p:txBody>
      </p:sp>
      <p:sp>
        <p:nvSpPr>
          <p:cNvPr id="6" name="TextBox 5"/>
          <p:cNvSpPr txBox="1"/>
          <p:nvPr/>
        </p:nvSpPr>
        <p:spPr>
          <a:xfrm>
            <a:off x="838200" y="6248400"/>
            <a:ext cx="5941306" cy="646331"/>
          </a:xfrm>
          <a:prstGeom prst="rect">
            <a:avLst/>
          </a:prstGeom>
          <a:noFill/>
        </p:spPr>
        <p:txBody>
          <a:bodyPr wrap="none" rtlCol="0">
            <a:spAutoFit/>
          </a:bodyPr>
          <a:lstStyle/>
          <a:p>
            <a:r>
              <a:rPr lang="en-US" dirty="0" smtClean="0"/>
              <a:t>Kaufman,… </a:t>
            </a:r>
            <a:r>
              <a:rPr lang="en-US" dirty="0" err="1" smtClean="0"/>
              <a:t>Holick</a:t>
            </a:r>
            <a:r>
              <a:rPr lang="en-US" dirty="0" smtClean="0"/>
              <a:t>, </a:t>
            </a:r>
            <a:r>
              <a:rPr lang="en-US" dirty="0" err="1" smtClean="0"/>
              <a:t>PLoS</a:t>
            </a:r>
            <a:r>
              <a:rPr lang="en-US" dirty="0" smtClean="0"/>
              <a:t> One. 2020 Sep 17;15(9):e0239252.</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Effects of Race and 25(OH)D on SARS-CoV-2 </a:t>
            </a:r>
            <a:r>
              <a:rPr lang="en-US" dirty="0" err="1" smtClean="0"/>
              <a:t>seropositivity</a:t>
            </a:r>
            <a:endParaRPr lang="en-US" dirty="0"/>
          </a:p>
        </p:txBody>
      </p:sp>
      <p:pic>
        <p:nvPicPr>
          <p:cNvPr id="4" name="Content Placeholder 3" descr="https://journals.plos.org/plosone/article/figure/image?size=large&amp;id=info:doi/10.1371/journal.pone.0239252.g002"/>
          <p:cNvPicPr>
            <a:picLocks noGrp="1"/>
          </p:cNvPicPr>
          <p:nvPr>
            <p:ph idx="1"/>
          </p:nvPr>
        </p:nvPicPr>
        <p:blipFill>
          <a:blip r:embed="rId2" cstate="print"/>
          <a:srcRect/>
          <a:stretch>
            <a:fillRect/>
          </a:stretch>
        </p:blipFill>
        <p:spPr bwMode="auto">
          <a:xfrm>
            <a:off x="838200" y="2133600"/>
            <a:ext cx="3632837" cy="4389332"/>
          </a:xfrm>
          <a:prstGeom prst="rect">
            <a:avLst/>
          </a:prstGeom>
          <a:noFill/>
          <a:ln w="9525">
            <a:noFill/>
            <a:miter lim="800000"/>
            <a:headEnd/>
            <a:tailEnd/>
          </a:ln>
        </p:spPr>
      </p:pic>
      <p:sp>
        <p:nvSpPr>
          <p:cNvPr id="5" name="TextBox 4"/>
          <p:cNvSpPr txBox="1"/>
          <p:nvPr/>
        </p:nvSpPr>
        <p:spPr>
          <a:xfrm>
            <a:off x="4876800" y="2667000"/>
            <a:ext cx="4267200" cy="2286000"/>
          </a:xfrm>
          <a:prstGeom prst="rect">
            <a:avLst/>
          </a:prstGeom>
          <a:noFill/>
        </p:spPr>
        <p:txBody>
          <a:bodyPr wrap="square" rtlCol="0">
            <a:spAutoFit/>
          </a:bodyPr>
          <a:lstStyle/>
          <a:p>
            <a:r>
              <a:rPr lang="en-US" dirty="0" smtClean="0"/>
              <a:t>The findings regarding race/ethnicity</a:t>
            </a:r>
          </a:p>
          <a:p>
            <a:r>
              <a:rPr lang="en-US" dirty="0" smtClean="0"/>
              <a:t>and </a:t>
            </a:r>
            <a:r>
              <a:rPr lang="en-US" dirty="0" err="1" smtClean="0"/>
              <a:t>seropositivity</a:t>
            </a:r>
            <a:r>
              <a:rPr lang="en-US" dirty="0" smtClean="0"/>
              <a:t> indicate that blacks </a:t>
            </a:r>
          </a:p>
          <a:p>
            <a:r>
              <a:rPr lang="en-US" dirty="0" smtClean="0"/>
              <a:t>and Hispanics have higher rates than </a:t>
            </a:r>
          </a:p>
          <a:p>
            <a:r>
              <a:rPr lang="en-US" dirty="0" smtClean="0"/>
              <a:t>whites primarily due to non-vitamin D </a:t>
            </a:r>
          </a:p>
          <a:p>
            <a:r>
              <a:rPr lang="en-US" dirty="0" smtClean="0"/>
              <a:t>effects. However, if blacks and Hispanics </a:t>
            </a:r>
          </a:p>
          <a:p>
            <a:r>
              <a:rPr lang="en-US" dirty="0" smtClean="0"/>
              <a:t>were to increase 25(OH)D concentrations </a:t>
            </a:r>
          </a:p>
          <a:p>
            <a:r>
              <a:rPr lang="en-US" dirty="0" smtClean="0"/>
              <a:t>by vitamin D supplementation, they </a:t>
            </a:r>
          </a:p>
          <a:p>
            <a:r>
              <a:rPr lang="en-US" dirty="0" smtClean="0"/>
              <a:t>could reduce </a:t>
            </a:r>
            <a:r>
              <a:rPr lang="en-US" dirty="0" err="1" smtClean="0"/>
              <a:t>seropositivity</a:t>
            </a:r>
            <a:r>
              <a:rPr lang="en-US" dirty="0" smtClean="0"/>
              <a:t> by about 30%</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Quasi-Experimental Study</a:t>
            </a:r>
          </a:p>
        </p:txBody>
      </p:sp>
      <p:sp>
        <p:nvSpPr>
          <p:cNvPr id="3" name="Content Placeholder 2"/>
          <p:cNvSpPr>
            <a:spLocks noGrp="1"/>
          </p:cNvSpPr>
          <p:nvPr>
            <p:ph idx="1"/>
          </p:nvPr>
        </p:nvSpPr>
        <p:spPr/>
        <p:txBody>
          <a:bodyPr>
            <a:normAutofit fontScale="92500" lnSpcReduction="10000"/>
          </a:bodyPr>
          <a:lstStyle/>
          <a:p>
            <a:r>
              <a:rPr lang="en-US" dirty="0"/>
              <a:t>Population: 66 residents of a nursing home in France with recently diagnosed COVID-19; mean age 88±9 yrs.</a:t>
            </a:r>
          </a:p>
          <a:p>
            <a:r>
              <a:rPr lang="en-US" dirty="0"/>
              <a:t>Intervention: 57 had received 80,000 IU vitamin D the previous month or within one week after diagnosis of COVID-19.</a:t>
            </a:r>
          </a:p>
          <a:p>
            <a:r>
              <a:rPr lang="en-US" dirty="0"/>
              <a:t>Outcome: During follow up of 36±17 days, 83% of supplemented residents survived; only 44% of comparator group (N = 9) survived; </a:t>
            </a:r>
            <a:r>
              <a:rPr lang="en-US" dirty="0" err="1"/>
              <a:t>aHR</a:t>
            </a:r>
            <a:r>
              <a:rPr lang="en-US" dirty="0"/>
              <a:t> = 0.11 (95% CI, 0.03 to 0.48, </a:t>
            </a:r>
            <a:r>
              <a:rPr lang="en-US" i="1" dirty="0"/>
              <a:t>p</a:t>
            </a:r>
            <a:r>
              <a:rPr lang="en-US" dirty="0"/>
              <a:t>=0.003).</a:t>
            </a:r>
          </a:p>
          <a:p>
            <a:r>
              <a:rPr lang="en-US" dirty="0" err="1"/>
              <a:t>Annweiler</a:t>
            </a:r>
            <a:r>
              <a:rPr lang="en-US" dirty="0"/>
              <a:t> et al. JSBMB</a:t>
            </a:r>
          </a:p>
          <a:p>
            <a:r>
              <a:rPr lang="en-US" dirty="0"/>
              <a:t>https://doi.org/10.1016/j.jsbmb.2020.105771</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Vitamin D Supplementation Associated to Better Survival in Hospitalized Frail Elderly COVID-19 Patients: The GERIA-COVID Quasi-Experimental Study</a:t>
            </a:r>
          </a:p>
        </p:txBody>
      </p:sp>
      <p:sp>
        <p:nvSpPr>
          <p:cNvPr id="3" name="Content Placeholder 2"/>
          <p:cNvSpPr>
            <a:spLocks noGrp="1"/>
          </p:cNvSpPr>
          <p:nvPr>
            <p:ph idx="1"/>
          </p:nvPr>
        </p:nvSpPr>
        <p:spPr/>
        <p:txBody>
          <a:bodyPr/>
          <a:lstStyle/>
          <a:p>
            <a:r>
              <a:rPr lang="en-US" dirty="0"/>
              <a:t>An observational study in France.</a:t>
            </a:r>
          </a:p>
          <a:p>
            <a:r>
              <a:rPr lang="en-US" dirty="0"/>
              <a:t>77 patients consecutively hospitalized for COVID-19 in a geriatric unit were included. Intervention groups were participants regularly supplemented with vitamin D over the preceding year [50,000 IU/month vitamin D3 or 80k-100k every 2-3 months (Group 1)], and those supplemented with  50,000 IU vitamin D</a:t>
            </a:r>
            <a:r>
              <a:rPr lang="en-US" baseline="-25000" dirty="0"/>
              <a:t>3</a:t>
            </a:r>
            <a:r>
              <a:rPr lang="en-US" dirty="0"/>
              <a:t> after COVID-19 diagnosis (Group 2). There was also a comparator group not supplemented with vitamin 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a:t>
            </a:r>
          </a:p>
        </p:txBody>
      </p:sp>
      <p:sp>
        <p:nvSpPr>
          <p:cNvPr id="3" name="Content Placeholder 2"/>
          <p:cNvSpPr>
            <a:spLocks noGrp="1"/>
          </p:cNvSpPr>
          <p:nvPr>
            <p:ph idx="1"/>
          </p:nvPr>
        </p:nvSpPr>
        <p:spPr/>
        <p:txBody>
          <a:bodyPr/>
          <a:lstStyle/>
          <a:p>
            <a:r>
              <a:rPr lang="en-US" dirty="0"/>
              <a:t>I receive funding from Bio-Tech </a:t>
            </a:r>
            <a:r>
              <a:rPr lang="en-US" dirty="0" err="1"/>
              <a:t>Pharmacal</a:t>
            </a:r>
            <a:r>
              <a:rPr lang="en-US" dirty="0"/>
              <a:t>, Inc. (Fayetteville, AR), a supplier of research-grade vitamin D at low cost.</a:t>
            </a:r>
          </a:p>
          <a:p>
            <a:r>
              <a:rPr lang="en-US" dirty="0"/>
              <a:t>I also work closely with two vitamin D-advocacy organizations: </a:t>
            </a:r>
          </a:p>
          <a:p>
            <a:pPr lvl="1"/>
            <a:r>
              <a:rPr lang="en-US" dirty="0"/>
              <a:t>GrassrootsHealth.net</a:t>
            </a:r>
          </a:p>
          <a:p>
            <a:pPr lvl="1"/>
            <a:r>
              <a:rPr lang="en-US" dirty="0"/>
              <a:t>VitaminDWiki.com</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Vitamin D Supplementation Associated to Better Survival in Hospitalized Frail Elderly COVID-19 Patients: </a:t>
            </a:r>
            <a:br>
              <a:rPr lang="en-US" sz="2800" dirty="0"/>
            </a:br>
            <a:r>
              <a:rPr lang="en-US" sz="2800" dirty="0"/>
              <a:t>14-day outcomes</a:t>
            </a:r>
          </a:p>
        </p:txBody>
      </p:sp>
      <p:pic>
        <p:nvPicPr>
          <p:cNvPr id="4" name="Content Placeholder 3" descr="https://www.mdpi.com/nutrients/nutrients-12-03377/article_deploy/html/images/nutrients-12-03377-g001.png"/>
          <p:cNvPicPr>
            <a:picLocks noGrp="1"/>
          </p:cNvPicPr>
          <p:nvPr>
            <p:ph idx="1"/>
          </p:nvPr>
        </p:nvPicPr>
        <p:blipFill>
          <a:blip r:embed="rId2" cstate="print"/>
          <a:srcRect/>
          <a:stretch>
            <a:fillRect/>
          </a:stretch>
        </p:blipFill>
        <p:spPr bwMode="auto">
          <a:xfrm>
            <a:off x="533400" y="2133600"/>
            <a:ext cx="8229600" cy="3368445"/>
          </a:xfrm>
          <a:prstGeom prst="rect">
            <a:avLst/>
          </a:prstGeom>
          <a:noFill/>
          <a:ln w="9525">
            <a:noFill/>
            <a:miter lim="800000"/>
            <a:headEnd/>
            <a:tailEnd/>
          </a:ln>
        </p:spPr>
      </p:pic>
      <p:sp>
        <p:nvSpPr>
          <p:cNvPr id="5" name="TextBox 4"/>
          <p:cNvSpPr txBox="1"/>
          <p:nvPr/>
        </p:nvSpPr>
        <p:spPr>
          <a:xfrm>
            <a:off x="685800" y="5867400"/>
            <a:ext cx="6553200" cy="646331"/>
          </a:xfrm>
          <a:prstGeom prst="rect">
            <a:avLst/>
          </a:prstGeom>
          <a:noFill/>
        </p:spPr>
        <p:txBody>
          <a:bodyPr wrap="square" rtlCol="0">
            <a:spAutoFit/>
          </a:bodyPr>
          <a:lstStyle/>
          <a:p>
            <a:r>
              <a:rPr lang="en-US" dirty="0"/>
              <a:t>Compared to the non-supplemented group, adjusted for age, gender and GIR score (a measure of functional ability)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"Effect of </a:t>
            </a:r>
            <a:r>
              <a:rPr lang="en-US" sz="2000" dirty="0" err="1"/>
              <a:t>Calcifediol</a:t>
            </a:r>
            <a:r>
              <a:rPr lang="en-US" sz="2000" dirty="0"/>
              <a:t> Treatment and best Available Therapy versus best Available Therapy on ICU Admission and Mortality Among Patients Hospitalized for COVID-19: A Pilot Randomized Clinical </a:t>
            </a:r>
            <a:r>
              <a:rPr lang="en-US" sz="2000" dirty="0" smtClean="0"/>
              <a:t>study“ Cordoba, Spain</a:t>
            </a:r>
            <a:endParaRPr lang="en-US" sz="2000" dirty="0"/>
          </a:p>
        </p:txBody>
      </p:sp>
      <p:sp>
        <p:nvSpPr>
          <p:cNvPr id="3" name="Content Placeholder 2"/>
          <p:cNvSpPr>
            <a:spLocks noGrp="1"/>
          </p:cNvSpPr>
          <p:nvPr>
            <p:ph idx="1"/>
          </p:nvPr>
        </p:nvSpPr>
        <p:spPr/>
        <p:txBody>
          <a:bodyPr>
            <a:normAutofit fontScale="92500" lnSpcReduction="20000"/>
          </a:bodyPr>
          <a:lstStyle/>
          <a:p>
            <a:r>
              <a:rPr lang="en-US" dirty="0"/>
              <a:t>All hospitalized patients (76) received as best available therapy the same standard care of a combination of </a:t>
            </a:r>
            <a:r>
              <a:rPr lang="en-US" dirty="0" err="1"/>
              <a:t>hydroxychloroquine</a:t>
            </a:r>
            <a:r>
              <a:rPr lang="en-US" dirty="0"/>
              <a:t> and </a:t>
            </a:r>
            <a:r>
              <a:rPr lang="en-US" dirty="0" err="1"/>
              <a:t>azithromycin</a:t>
            </a:r>
            <a:r>
              <a:rPr lang="en-US" dirty="0"/>
              <a:t>. Eligible patients (50) were allocated to take oral </a:t>
            </a:r>
            <a:r>
              <a:rPr lang="en-US" dirty="0" err="1"/>
              <a:t>calcifediol</a:t>
            </a:r>
            <a:r>
              <a:rPr lang="en-US" dirty="0"/>
              <a:t> (0.532 mg), or not. Patients in the </a:t>
            </a:r>
            <a:r>
              <a:rPr lang="en-US" dirty="0" err="1"/>
              <a:t>calcifediol</a:t>
            </a:r>
            <a:r>
              <a:rPr lang="en-US" dirty="0"/>
              <a:t> treatment group continued with oral </a:t>
            </a:r>
            <a:r>
              <a:rPr lang="en-US" dirty="0" err="1"/>
              <a:t>calcifediol</a:t>
            </a:r>
            <a:r>
              <a:rPr lang="en-US" dirty="0"/>
              <a:t> (0.266 mg) on day 3 and 7, and then weekly until discharge or ICU admission. </a:t>
            </a:r>
          </a:p>
          <a:p>
            <a:r>
              <a:rPr lang="en-US" dirty="0"/>
              <a:t>(</a:t>
            </a:r>
            <a:r>
              <a:rPr lang="en-US" dirty="0" err="1"/>
              <a:t>Calcifediol</a:t>
            </a:r>
            <a:r>
              <a:rPr lang="en-US" dirty="0"/>
              <a:t> is </a:t>
            </a:r>
            <a:r>
              <a:rPr lang="en-US" dirty="0" smtClean="0"/>
              <a:t>25(OH)D</a:t>
            </a:r>
            <a:r>
              <a:rPr lang="en-US" baseline="-25000" dirty="0"/>
              <a:t>3</a:t>
            </a:r>
            <a:r>
              <a:rPr lang="en-US" dirty="0" smtClean="0"/>
              <a:t> </a:t>
            </a:r>
            <a:r>
              <a:rPr lang="en-US" dirty="0"/>
              <a:t>and week one treatment: 130,000 IU vitamin </a:t>
            </a:r>
            <a:r>
              <a:rPr lang="en-US" dirty="0" smtClean="0"/>
              <a:t>D</a:t>
            </a:r>
            <a:r>
              <a:rPr lang="en-US" baseline="-25000" dirty="0"/>
              <a:t>3</a:t>
            </a:r>
            <a:r>
              <a:rPr lang="en-US" dirty="0" smtClean="0"/>
              <a:t>. </a:t>
            </a:r>
            <a:r>
              <a:rPr lang="en-US" dirty="0" err="1"/>
              <a:t>Calcifediol</a:t>
            </a:r>
            <a:r>
              <a:rPr lang="en-US" dirty="0"/>
              <a:t> acts faster that vitamin D by a day or two due to bypassing conversion in the liver.)</a:t>
            </a:r>
          </a:p>
          <a:p>
            <a:r>
              <a:rPr lang="en-US" dirty="0" err="1"/>
              <a:t>Entrenas</a:t>
            </a:r>
            <a:r>
              <a:rPr lang="en-US" dirty="0"/>
              <a:t> Castillo et al. J Steroid </a:t>
            </a:r>
            <a:r>
              <a:rPr lang="en-US" dirty="0" err="1"/>
              <a:t>Biochem</a:t>
            </a:r>
            <a:r>
              <a:rPr lang="en-US" dirty="0"/>
              <a:t> Mol Biol. 2020 Oct;203:105751 </a:t>
            </a:r>
            <a:r>
              <a:rPr lang="en-US" dirty="0" err="1"/>
              <a:t>doi</a:t>
            </a:r>
            <a:r>
              <a:rPr lang="en-US" dirty="0"/>
              <a:t>: 10.1016/j.jsbmb.2020.105751. </a:t>
            </a:r>
            <a:r>
              <a:rPr lang="en-US" dirty="0" err="1"/>
              <a:t>Epub</a:t>
            </a:r>
            <a:r>
              <a:rPr lang="en-US" dirty="0"/>
              <a:t> 2020 Aug 29.</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Results of the Pilot Randomized Clinical study – </a:t>
            </a:r>
            <a:r>
              <a:rPr lang="en-US" sz="3600" dirty="0" err="1"/>
              <a:t>Entrenas</a:t>
            </a:r>
            <a:r>
              <a:rPr lang="en-US" sz="3600" dirty="0"/>
              <a:t> Castillo et al., 2020</a:t>
            </a:r>
          </a:p>
        </p:txBody>
      </p:sp>
      <p:pic>
        <p:nvPicPr>
          <p:cNvPr id="4" name="Content Placeholder 3" descr="C19-Cordoba treatment.jpg"/>
          <p:cNvPicPr>
            <a:picLocks noGrp="1" noChangeAspect="1"/>
          </p:cNvPicPr>
          <p:nvPr>
            <p:ph idx="1"/>
          </p:nvPr>
        </p:nvPicPr>
        <p:blipFill>
          <a:blip r:embed="rId2" cstate="print"/>
          <a:stretch>
            <a:fillRect/>
          </a:stretch>
        </p:blipFill>
        <p:spPr>
          <a:xfrm>
            <a:off x="471945" y="1935163"/>
            <a:ext cx="8200110" cy="4389437"/>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t>Short term, high-dose vitamin D supplementation for COVID-19 disease: a </a:t>
            </a:r>
            <a:r>
              <a:rPr lang="en-US" sz="2800" b="1" dirty="0" err="1"/>
              <a:t>randomised</a:t>
            </a:r>
            <a:r>
              <a:rPr lang="en-US" sz="2800" b="1" dirty="0"/>
              <a:t>, placebo-controlled, study (SHADE study)</a:t>
            </a:r>
            <a:endParaRPr lang="en-US" sz="2800" dirty="0"/>
          </a:p>
        </p:txBody>
      </p:sp>
      <p:sp>
        <p:nvSpPr>
          <p:cNvPr id="3" name="Content Placeholder 2"/>
          <p:cNvSpPr>
            <a:spLocks noGrp="1"/>
          </p:cNvSpPr>
          <p:nvPr>
            <p:ph idx="1"/>
          </p:nvPr>
        </p:nvSpPr>
        <p:spPr/>
        <p:txBody>
          <a:bodyPr>
            <a:normAutofit fontScale="92500" lnSpcReduction="20000"/>
          </a:bodyPr>
          <a:lstStyle/>
          <a:p>
            <a:r>
              <a:rPr lang="en-US" dirty="0"/>
              <a:t>An RCT  conducted in India involving 40 asymptomatic or mildly symptomatic SARS-CoV-2 RNA positive vitamin D deficient (25(OH)D&lt;20 ng/ml) individuals admitted to a tertiary hospital in north India without major </a:t>
            </a:r>
            <a:r>
              <a:rPr lang="en-US" dirty="0" err="1"/>
              <a:t>comorbidities</a:t>
            </a:r>
            <a:r>
              <a:rPr lang="en-US" dirty="0"/>
              <a:t> or requiring invasive ventilation or having 25(OH)D &gt;20 ng/ml.</a:t>
            </a:r>
          </a:p>
          <a:p>
            <a:r>
              <a:rPr lang="en-US" dirty="0"/>
              <a:t>16 intervention participants, 6 males, age 50 (36-51) years, 25(OH)D = 9 (7 – 13) ng/ml</a:t>
            </a:r>
          </a:p>
          <a:p>
            <a:r>
              <a:rPr lang="en-US" dirty="0"/>
              <a:t>24 controls, 14 males, age 48 (39 – 49) years, 25(OH)D = 10 (8 – 13) ng/ml</a:t>
            </a:r>
          </a:p>
          <a:p>
            <a:r>
              <a:rPr lang="en-US" dirty="0" err="1"/>
              <a:t>Rastogi</a:t>
            </a:r>
            <a:r>
              <a:rPr lang="en-US" dirty="0"/>
              <a:t> A, et al, </a:t>
            </a:r>
            <a:r>
              <a:rPr lang="en-US" dirty="0" err="1"/>
              <a:t>Malhotra</a:t>
            </a:r>
            <a:r>
              <a:rPr lang="en-US" dirty="0"/>
              <a:t> </a:t>
            </a:r>
            <a:r>
              <a:rPr lang="en-US" dirty="0" err="1"/>
              <a:t>P.Postgrad</a:t>
            </a:r>
            <a:r>
              <a:rPr lang="en-US" dirty="0"/>
              <a:t> Med J. 2020 Nov 12:postgradmedj-2020-139065. </a:t>
            </a:r>
            <a:r>
              <a:rPr lang="en-US" dirty="0" err="1"/>
              <a:t>doi</a:t>
            </a:r>
            <a:r>
              <a:rPr lang="en-US" dirty="0"/>
              <a:t>: 10.1136/postgradmedj-2020-139065.</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t>Short term, high-dose vitamin D supplementation for COVID-19 disease: Results</a:t>
            </a:r>
            <a:endParaRPr lang="en-US" sz="2800" dirty="0"/>
          </a:p>
        </p:txBody>
      </p:sp>
      <p:sp>
        <p:nvSpPr>
          <p:cNvPr id="3" name="Content Placeholder 2"/>
          <p:cNvSpPr>
            <a:spLocks noGrp="1"/>
          </p:cNvSpPr>
          <p:nvPr>
            <p:ph idx="1"/>
          </p:nvPr>
        </p:nvSpPr>
        <p:spPr/>
        <p:txBody>
          <a:bodyPr>
            <a:normAutofit/>
          </a:bodyPr>
          <a:lstStyle/>
          <a:p>
            <a:r>
              <a:rPr lang="en-US" dirty="0"/>
              <a:t>10 out of 16 patients achieved 25(OH)D&gt;50 ng/ml by day-7 and another two by day-14 [day-14 25(OH)D levels 52 (49 to 60) ng/ml in intervention group and 15 (13 to 20) ng/ml (p&lt;0.001) in the control group]. </a:t>
            </a:r>
          </a:p>
          <a:p>
            <a:r>
              <a:rPr lang="en-US" dirty="0"/>
              <a:t>10 (63%) participants in the intervention group and 5 (21%) participants in the control arm (p&lt;0.02) became SARS-CoV-2 RNA negative. </a:t>
            </a:r>
          </a:p>
          <a:p>
            <a:r>
              <a:rPr lang="en-US" dirty="0"/>
              <a:t>Fibrinogen levels significantly decreased with vitamin D</a:t>
            </a:r>
            <a:r>
              <a:rPr lang="en-US" baseline="-25000" dirty="0"/>
              <a:t>3</a:t>
            </a:r>
            <a:r>
              <a:rPr lang="en-US" dirty="0"/>
              <a:t> supplementation (intergroup difference 0.70 ng/ml; P=0.007) unlike other inflammatory biomarkers.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Vitamin D Trial in a Brazilian Hospital Failed</a:t>
            </a:r>
            <a:endParaRPr lang="en-US" dirty="0"/>
          </a:p>
        </p:txBody>
      </p:sp>
      <p:sp>
        <p:nvSpPr>
          <p:cNvPr id="3" name="Content Placeholder 2"/>
          <p:cNvSpPr>
            <a:spLocks noGrp="1"/>
          </p:cNvSpPr>
          <p:nvPr>
            <p:ph idx="1"/>
          </p:nvPr>
        </p:nvSpPr>
        <p:spPr/>
        <p:txBody>
          <a:bodyPr>
            <a:normAutofit lnSpcReduction="10000"/>
          </a:bodyPr>
          <a:lstStyle/>
          <a:p>
            <a:r>
              <a:rPr lang="en-US" dirty="0" smtClean="0"/>
              <a:t>Findings: In this double-blind, randomized, placebo-controlled trial involving 240 hospitalized patients with severe COVID-19, a single dose of 200,000 IU of vitamin D3 supplementation was safe and effective in increasing 25-hydroxyvitamin D concentrations, but did not significantly reduce hospital length of stay or any other 10 clinically-relevant outcomes compared with placebo.</a:t>
            </a:r>
          </a:p>
          <a:p>
            <a:r>
              <a:rPr lang="en-US" dirty="0" smtClean="0"/>
              <a:t>Problem:  Supplementation began after 10 days of symptoms, when 70-80% were on oxygen therapy.</a:t>
            </a:r>
          </a:p>
          <a:p>
            <a:r>
              <a:rPr lang="en-US" dirty="0" err="1" smtClean="0"/>
              <a:t>Murai</a:t>
            </a:r>
            <a:r>
              <a:rPr lang="en-US" dirty="0" smtClean="0"/>
              <a:t> et al. </a:t>
            </a:r>
            <a:r>
              <a:rPr lang="en-US" dirty="0" err="1" smtClean="0"/>
              <a:t>medRxiv</a:t>
            </a:r>
            <a:r>
              <a:rPr lang="en-US" dirty="0" smtClean="0"/>
              <a:t>, Nov. 17, 2020</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Effect of Age on Incidence, Death</a:t>
            </a:r>
          </a:p>
        </p:txBody>
      </p:sp>
      <p:pic>
        <p:nvPicPr>
          <p:cNvPr id="4" name="Content Placeholder 6" descr="COVID-19-Fatalities-in-India-Graph-new1-scaled-e1589785759111.jpg"/>
          <p:cNvPicPr>
            <a:picLocks noGrp="1" noChangeAspect="1"/>
          </p:cNvPicPr>
          <p:nvPr>
            <p:ph idx="1"/>
          </p:nvPr>
        </p:nvPicPr>
        <p:blipFill>
          <a:blip r:embed="rId2" cstate="print"/>
          <a:stretch>
            <a:fillRect/>
          </a:stretch>
        </p:blipFill>
        <p:spPr>
          <a:xfrm>
            <a:off x="1676400" y="1981200"/>
            <a:ext cx="5690557" cy="4397988"/>
          </a:xfrm>
        </p:spPr>
      </p:pic>
      <p:sp>
        <p:nvSpPr>
          <p:cNvPr id="3" name="Rectangle 2">
            <a:extLst>
              <a:ext uri="{FF2B5EF4-FFF2-40B4-BE49-F238E27FC236}">
                <a16:creationId xmlns="" xmlns:a16="http://schemas.microsoft.com/office/drawing/2014/main" id="{924E09DC-7983-A249-BE84-E7FF0EDEA607}"/>
              </a:ext>
            </a:extLst>
          </p:cNvPr>
          <p:cNvSpPr/>
          <p:nvPr/>
        </p:nvSpPr>
        <p:spPr>
          <a:xfrm>
            <a:off x="3657600" y="5257800"/>
            <a:ext cx="2362200" cy="5867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latin typeface="Arial" panose="020B0604020202020204" pitchFamily="34" charset="0"/>
              </a:rPr>
              <a:t>73%</a:t>
            </a:r>
            <a:r>
              <a:rPr lang="en-US" dirty="0">
                <a:latin typeface="Arial" panose="020B0604020202020204" pitchFamily="34" charset="0"/>
              </a:rPr>
              <a:t>  </a:t>
            </a:r>
          </a:p>
          <a:p>
            <a:r>
              <a:rPr lang="en-US" sz="1200" dirty="0">
                <a:latin typeface="Arial" panose="020B0604020202020204" pitchFamily="34" charset="0"/>
              </a:rPr>
              <a:t>Males</a:t>
            </a:r>
            <a:endParaRPr lang="en-US" dirty="0">
              <a:latin typeface="Arial" panose="020B0604020202020204" pitchFamily="34" charset="0"/>
            </a:endParaRPr>
          </a:p>
        </p:txBody>
      </p:sp>
      <p:sp>
        <p:nvSpPr>
          <p:cNvPr id="5" name="Rectangle 4">
            <a:extLst>
              <a:ext uri="{FF2B5EF4-FFF2-40B4-BE49-F238E27FC236}">
                <a16:creationId xmlns="" xmlns:a16="http://schemas.microsoft.com/office/drawing/2014/main" id="{251ED41A-DF5E-4340-B12B-8FCF59583999}"/>
              </a:ext>
            </a:extLst>
          </p:cNvPr>
          <p:cNvSpPr/>
          <p:nvPr/>
        </p:nvSpPr>
        <p:spPr>
          <a:xfrm>
            <a:off x="6019800" y="5257800"/>
            <a:ext cx="914400" cy="58674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Arial" panose="020B0604020202020204" pitchFamily="34" charset="0"/>
              </a:rPr>
              <a:t>27%</a:t>
            </a:r>
            <a:r>
              <a:rPr lang="en-US" sz="1200" dirty="0">
                <a:solidFill>
                  <a:schemeClr val="tx1"/>
                </a:solidFill>
                <a:latin typeface="Arial" panose="020B0604020202020204" pitchFamily="34" charset="0"/>
              </a:rPr>
              <a:t>  </a:t>
            </a:r>
          </a:p>
          <a:p>
            <a:r>
              <a:rPr lang="en-US" sz="1200" dirty="0">
                <a:solidFill>
                  <a:schemeClr val="tx1"/>
                </a:solidFill>
                <a:latin typeface="Arial" panose="020B0604020202020204" pitchFamily="34" charset="0"/>
              </a:rPr>
              <a:t>Females</a:t>
            </a:r>
          </a:p>
        </p:txBody>
      </p:sp>
    </p:spTree>
    <p:extLst>
      <p:ext uri="{BB962C8B-B14F-4D97-AF65-F5344CB8AC3E}">
        <p14:creationId xmlns="" xmlns:p14="http://schemas.microsoft.com/office/powerpoint/2010/main" val="16967096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Seasonality of Viral Infections</a:t>
            </a:r>
          </a:p>
        </p:txBody>
      </p:sp>
      <p:pic>
        <p:nvPicPr>
          <p:cNvPr id="8" name="Content Placeholder 7" descr="An external file that holds a picture, illustration, etc.&#10;Object name is jiaa436f0003.jpg"/>
          <p:cNvPicPr>
            <a:picLocks noGrp="1"/>
          </p:cNvPicPr>
          <p:nvPr>
            <p:ph idx="1"/>
          </p:nvPr>
        </p:nvPicPr>
        <p:blipFill>
          <a:blip r:embed="rId2" cstate="print"/>
          <a:srcRect/>
          <a:stretch>
            <a:fillRect/>
          </a:stretch>
        </p:blipFill>
        <p:spPr bwMode="auto">
          <a:xfrm>
            <a:off x="1066800" y="1981200"/>
            <a:ext cx="6400800" cy="4267200"/>
          </a:xfrm>
          <a:prstGeom prst="rect">
            <a:avLst/>
          </a:prstGeom>
          <a:noFill/>
          <a:ln w="9525">
            <a:noFill/>
            <a:miter lim="800000"/>
            <a:headEnd/>
            <a:tailEnd/>
          </a:ln>
        </p:spPr>
      </p:pic>
      <p:sp>
        <p:nvSpPr>
          <p:cNvPr id="9" name="TextBox 8"/>
          <p:cNvSpPr txBox="1"/>
          <p:nvPr/>
        </p:nvSpPr>
        <p:spPr>
          <a:xfrm>
            <a:off x="457200" y="6324600"/>
            <a:ext cx="8534400" cy="369332"/>
          </a:xfrm>
          <a:prstGeom prst="rect">
            <a:avLst/>
          </a:prstGeom>
          <a:noFill/>
        </p:spPr>
        <p:txBody>
          <a:bodyPr wrap="square" rtlCol="0">
            <a:spAutoFit/>
          </a:bodyPr>
          <a:lstStyle/>
          <a:p>
            <a:r>
              <a:rPr lang="en-US" dirty="0"/>
              <a:t>You Li et al. </a:t>
            </a:r>
            <a:r>
              <a:rPr lang="fr-FR" dirty="0"/>
              <a:t>J Infect Dis. 2020 Sep 1;222(7):1090-1097.  </a:t>
            </a:r>
            <a:r>
              <a:rPr lang="fr-FR" dirty="0" err="1"/>
              <a:t>doi</a:t>
            </a:r>
            <a:r>
              <a:rPr lang="fr-FR" dirty="0"/>
              <a:t>: 10.1093/</a:t>
            </a:r>
            <a:r>
              <a:rPr lang="fr-FR" dirty="0" err="1"/>
              <a:t>infdis</a:t>
            </a:r>
            <a:r>
              <a:rPr lang="fr-FR" dirty="0"/>
              <a:t>/jiaa436</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t>Low Temperature and Low UV Indexes Correlated with Peaks of Influenza Virus Activity in Northern Europe during 2010⁻2018</a:t>
            </a:r>
            <a:endParaRPr lang="en-US" sz="2400" dirty="0"/>
          </a:p>
        </p:txBody>
      </p:sp>
      <p:pic>
        <p:nvPicPr>
          <p:cNvPr id="4" name="Content Placeholder 3" descr="An external file that holds a picture, illustration, etc.&#10;Object name is viruses-11-00207-g001.jpg"/>
          <p:cNvPicPr>
            <a:picLocks noGrp="1"/>
          </p:cNvPicPr>
          <p:nvPr>
            <p:ph idx="1"/>
          </p:nvPr>
        </p:nvPicPr>
        <p:blipFill>
          <a:blip r:embed="rId2" cstate="print"/>
          <a:srcRect/>
          <a:stretch>
            <a:fillRect/>
          </a:stretch>
        </p:blipFill>
        <p:spPr bwMode="auto">
          <a:xfrm>
            <a:off x="1600200" y="2057400"/>
            <a:ext cx="5257800" cy="3657600"/>
          </a:xfrm>
          <a:prstGeom prst="rect">
            <a:avLst/>
          </a:prstGeom>
          <a:noFill/>
          <a:ln w="9525">
            <a:noFill/>
            <a:miter lim="800000"/>
            <a:headEnd/>
            <a:tailEnd/>
          </a:ln>
        </p:spPr>
      </p:pic>
      <p:sp>
        <p:nvSpPr>
          <p:cNvPr id="5" name="TextBox 4"/>
          <p:cNvSpPr txBox="1"/>
          <p:nvPr/>
        </p:nvSpPr>
        <p:spPr>
          <a:xfrm>
            <a:off x="838200" y="6172200"/>
            <a:ext cx="7467600" cy="369332"/>
          </a:xfrm>
          <a:prstGeom prst="rect">
            <a:avLst/>
          </a:prstGeom>
          <a:noFill/>
        </p:spPr>
        <p:txBody>
          <a:bodyPr wrap="square" rtlCol="0">
            <a:spAutoFit/>
          </a:bodyPr>
          <a:lstStyle/>
          <a:p>
            <a:r>
              <a:rPr lang="en-US" dirty="0" err="1"/>
              <a:t>Ianevski</a:t>
            </a:r>
            <a:r>
              <a:rPr lang="en-US" dirty="0"/>
              <a:t> et al. </a:t>
            </a:r>
            <a:r>
              <a:rPr lang="pt-BR" dirty="0"/>
              <a:t>Viruses. 2019 Mar 1;11(3):207.  doi: 10.3390/v11030207.</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t>Low Temperature and Low UV Indexes Correlated with Peaks of Influenza Virus Activity in Northern Europe during 2010⁻2018</a:t>
            </a:r>
            <a:endParaRPr lang="en-US" sz="2400" dirty="0"/>
          </a:p>
        </p:txBody>
      </p:sp>
      <p:pic>
        <p:nvPicPr>
          <p:cNvPr id="4" name="Content Placeholder 3" descr="An external file that holds a picture, illustration, etc.&#10;Object name is viruses-11-00207-g003.jpg"/>
          <p:cNvPicPr>
            <a:picLocks noGrp="1"/>
          </p:cNvPicPr>
          <p:nvPr>
            <p:ph idx="1"/>
          </p:nvPr>
        </p:nvPicPr>
        <p:blipFill>
          <a:blip r:embed="rId2" cstate="print"/>
          <a:srcRect/>
          <a:stretch>
            <a:fillRect/>
          </a:stretch>
        </p:blipFill>
        <p:spPr bwMode="auto">
          <a:xfrm>
            <a:off x="838200" y="2057400"/>
            <a:ext cx="5410200" cy="3886200"/>
          </a:xfrm>
          <a:prstGeom prst="rect">
            <a:avLst/>
          </a:prstGeom>
          <a:noFill/>
          <a:ln w="9525">
            <a:noFill/>
            <a:miter lim="800000"/>
            <a:headEnd/>
            <a:tailEnd/>
          </a:ln>
        </p:spPr>
      </p:pic>
      <p:sp>
        <p:nvSpPr>
          <p:cNvPr id="5" name="TextBox 4"/>
          <p:cNvSpPr txBox="1"/>
          <p:nvPr/>
        </p:nvSpPr>
        <p:spPr>
          <a:xfrm>
            <a:off x="6629400" y="2667000"/>
            <a:ext cx="2566651" cy="2862322"/>
          </a:xfrm>
          <a:prstGeom prst="rect">
            <a:avLst/>
          </a:prstGeom>
          <a:noFill/>
        </p:spPr>
        <p:txBody>
          <a:bodyPr wrap="square" rtlCol="0">
            <a:spAutoFit/>
          </a:bodyPr>
          <a:lstStyle/>
          <a:p>
            <a:r>
              <a:rPr lang="en-US" dirty="0"/>
              <a:t>Implications:</a:t>
            </a:r>
          </a:p>
          <a:p>
            <a:r>
              <a:rPr lang="en-US" dirty="0"/>
              <a:t>Influenza rates are</a:t>
            </a:r>
          </a:p>
          <a:p>
            <a:r>
              <a:rPr lang="en-US" dirty="0"/>
              <a:t>reduced in winter  at high latitudes  due to lower temperature, UV dose, and humidity giving rise </a:t>
            </a:r>
            <a:r>
              <a:rPr lang="en-US"/>
              <a:t>to increased </a:t>
            </a:r>
            <a:r>
              <a:rPr lang="en-US" dirty="0"/>
              <a:t>viability of the virus outside the human body.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normAutofit fontScale="92500" lnSpcReduction="10000"/>
          </a:bodyPr>
          <a:lstStyle/>
          <a:p>
            <a:r>
              <a:rPr lang="en-US" dirty="0" smtClean="0"/>
              <a:t>Mechanisms of vitamin D in reducing COVID-19 risk</a:t>
            </a:r>
          </a:p>
          <a:p>
            <a:r>
              <a:rPr lang="en-US" dirty="0" smtClean="0"/>
              <a:t>Observational </a:t>
            </a:r>
            <a:r>
              <a:rPr lang="en-US" dirty="0"/>
              <a:t>studies of COVID-19 and 25(OH)D</a:t>
            </a:r>
          </a:p>
          <a:p>
            <a:r>
              <a:rPr lang="en-US" dirty="0" smtClean="0"/>
              <a:t>“Quasi-experimental</a:t>
            </a:r>
            <a:r>
              <a:rPr lang="en-US" dirty="0"/>
              <a:t>” studies of vitamin D supplementation of COVID-19 patients</a:t>
            </a:r>
          </a:p>
          <a:p>
            <a:r>
              <a:rPr lang="en-US" dirty="0" smtClean="0"/>
              <a:t>RCTs </a:t>
            </a:r>
            <a:r>
              <a:rPr lang="en-US" dirty="0"/>
              <a:t>of vitamin D treatment of COVID-19</a:t>
            </a:r>
          </a:p>
          <a:p>
            <a:r>
              <a:rPr lang="en-US" dirty="0" smtClean="0"/>
              <a:t>SARS-CoV-2 </a:t>
            </a:r>
            <a:r>
              <a:rPr lang="en-US" dirty="0" err="1"/>
              <a:t>seropositivity</a:t>
            </a:r>
            <a:r>
              <a:rPr lang="en-US" dirty="0"/>
              <a:t> with respect to 25(OH)D</a:t>
            </a:r>
          </a:p>
          <a:p>
            <a:r>
              <a:rPr lang="en-US" dirty="0"/>
              <a:t>Racial disparities of </a:t>
            </a:r>
            <a:r>
              <a:rPr lang="en-US" dirty="0" err="1"/>
              <a:t>seropositivity</a:t>
            </a:r>
            <a:r>
              <a:rPr lang="en-US" dirty="0"/>
              <a:t> related to 25(OH)D</a:t>
            </a:r>
          </a:p>
          <a:p>
            <a:r>
              <a:rPr lang="en-US" dirty="0" smtClean="0"/>
              <a:t>Seasonality </a:t>
            </a:r>
            <a:r>
              <a:rPr lang="en-US" dirty="0"/>
              <a:t>of viral infections that peak in winter</a:t>
            </a:r>
          </a:p>
          <a:p>
            <a:r>
              <a:rPr lang="en-US" dirty="0"/>
              <a:t>Recommendations for vitamin D re </a:t>
            </a:r>
            <a:r>
              <a:rPr lang="en-US" dirty="0" smtClean="0"/>
              <a:t>COVID-19</a:t>
            </a:r>
          </a:p>
          <a:p>
            <a:r>
              <a:rPr lang="en-US" dirty="0" smtClean="0"/>
              <a:t>Other benefits of vitamin D</a:t>
            </a:r>
            <a:endParaRPr lang="en-US" dirty="0"/>
          </a:p>
          <a:p>
            <a:r>
              <a:rPr lang="en-US" dirty="0"/>
              <a:t>For more information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Seasonal Variation in Serum 25(OH)D and PTH in the U.S.</a:t>
            </a:r>
          </a:p>
        </p:txBody>
      </p:sp>
      <p:pic>
        <p:nvPicPr>
          <p:cNvPr id="4" name="Picture 2"/>
          <p:cNvPicPr>
            <a:picLocks noGrp="1" noChangeAspect="1" noChangeArrowheads="1"/>
          </p:cNvPicPr>
          <p:nvPr>
            <p:ph idx="1"/>
          </p:nvPr>
        </p:nvPicPr>
        <p:blipFill>
          <a:blip r:embed="rId2" cstate="print"/>
          <a:srcRect/>
          <a:stretch>
            <a:fillRect/>
          </a:stretch>
        </p:blipFill>
        <p:spPr bwMode="auto">
          <a:xfrm>
            <a:off x="381000" y="2286000"/>
            <a:ext cx="6836636" cy="3657600"/>
          </a:xfrm>
          <a:prstGeom prst="rect">
            <a:avLst/>
          </a:prstGeom>
          <a:noFill/>
        </p:spPr>
      </p:pic>
      <p:sp>
        <p:nvSpPr>
          <p:cNvPr id="5" name="TextBox 4"/>
          <p:cNvSpPr txBox="1"/>
          <p:nvPr/>
        </p:nvSpPr>
        <p:spPr>
          <a:xfrm>
            <a:off x="685800" y="6324600"/>
            <a:ext cx="6147773" cy="369332"/>
          </a:xfrm>
          <a:prstGeom prst="rect">
            <a:avLst/>
          </a:prstGeom>
          <a:noFill/>
        </p:spPr>
        <p:txBody>
          <a:bodyPr wrap="none" rtlCol="0">
            <a:spAutoFit/>
          </a:bodyPr>
          <a:lstStyle/>
          <a:p>
            <a:r>
              <a:rPr lang="en-US" dirty="0"/>
              <a:t>Kroll et al. </a:t>
            </a:r>
            <a:r>
              <a:rPr lang="pt-BR" dirty="0"/>
              <a:t>PLoS One. 2015.  doi: 10.1371/journal.pone.0118108</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Benefits of UVB Exposure and Vitamin D Supplementation</a:t>
            </a:r>
            <a:endParaRPr lang="en-US" dirty="0"/>
          </a:p>
        </p:txBody>
      </p:sp>
      <p:sp>
        <p:nvSpPr>
          <p:cNvPr id="3" name="Content Placeholder 2"/>
          <p:cNvSpPr>
            <a:spLocks noGrp="1"/>
          </p:cNvSpPr>
          <p:nvPr>
            <p:ph idx="1"/>
          </p:nvPr>
        </p:nvSpPr>
        <p:spPr/>
        <p:txBody>
          <a:bodyPr/>
          <a:lstStyle/>
          <a:p>
            <a:r>
              <a:rPr lang="en-US" dirty="0" smtClean="0"/>
              <a:t>Cancer prevention</a:t>
            </a:r>
          </a:p>
          <a:p>
            <a:r>
              <a:rPr lang="en-US" dirty="0" smtClean="0"/>
              <a:t>Reduced risk of pregnancy and birth outcomes</a:t>
            </a:r>
          </a:p>
          <a:p>
            <a:r>
              <a:rPr lang="en-US" dirty="0" smtClean="0"/>
              <a:t>Prevention of dental caries </a:t>
            </a:r>
          </a:p>
          <a:p>
            <a:r>
              <a:rPr lang="en-US" dirty="0" smtClean="0"/>
              <a:t>Increased life expectancy</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reswf70.gif"/>
          <p:cNvPicPr>
            <a:picLocks noGrp="1" noChangeAspect="1"/>
          </p:cNvPicPr>
          <p:nvPr>
            <p:ph idx="1"/>
          </p:nvPr>
        </p:nvPicPr>
        <p:blipFill>
          <a:blip r:embed="rId2" cstate="print"/>
          <a:stretch>
            <a:fillRect/>
          </a:stretch>
        </p:blipFill>
        <p:spPr>
          <a:xfrm>
            <a:off x="838200" y="914400"/>
            <a:ext cx="7408490" cy="5595301"/>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olswm70.gif"/>
          <p:cNvPicPr>
            <a:picLocks noGrp="1" noChangeAspect="1"/>
          </p:cNvPicPr>
          <p:nvPr>
            <p:ph idx="1"/>
          </p:nvPr>
        </p:nvPicPr>
        <p:blipFill>
          <a:blip r:embed="rId2" cstate="print"/>
          <a:stretch>
            <a:fillRect/>
          </a:stretch>
        </p:blipFill>
        <p:spPr>
          <a:xfrm>
            <a:off x="914400" y="838200"/>
            <a:ext cx="7356984" cy="5556401"/>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na_exp2.gif"/>
          <p:cNvPicPr>
            <a:picLocks noGrp="1" noChangeAspect="1"/>
          </p:cNvPicPr>
          <p:nvPr>
            <p:ph idx="1"/>
          </p:nvPr>
        </p:nvPicPr>
        <p:blipFill>
          <a:blip r:embed="rId2" cstate="print"/>
          <a:stretch>
            <a:fillRect/>
          </a:stretch>
        </p:blipFill>
        <p:spPr>
          <a:xfrm>
            <a:off x="1143000" y="593439"/>
            <a:ext cx="6553200" cy="5963412"/>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t>Breast cancer risk markedly lower with serum 25-hydroxyvitamin D concentrations ≥60 </a:t>
            </a:r>
            <a:r>
              <a:rPr lang="en-US" sz="2800" b="1" dirty="0" err="1" smtClean="0"/>
              <a:t>vs</a:t>
            </a:r>
            <a:r>
              <a:rPr lang="en-US" sz="2800" b="1" dirty="0" smtClean="0"/>
              <a:t> &lt;20 ng/ml</a:t>
            </a:r>
            <a:endParaRPr lang="en-US" sz="2800"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838201" y="1964279"/>
            <a:ext cx="7315199" cy="4242813"/>
          </a:xfrm>
          <a:prstGeom prst="rect">
            <a:avLst/>
          </a:prstGeom>
          <a:noFill/>
        </p:spPr>
      </p:pic>
      <p:sp>
        <p:nvSpPr>
          <p:cNvPr id="5" name="TextBox 4"/>
          <p:cNvSpPr txBox="1"/>
          <p:nvPr/>
        </p:nvSpPr>
        <p:spPr>
          <a:xfrm>
            <a:off x="1143000" y="6477000"/>
            <a:ext cx="5829160" cy="369332"/>
          </a:xfrm>
          <a:prstGeom prst="rect">
            <a:avLst/>
          </a:prstGeom>
          <a:noFill/>
        </p:spPr>
        <p:txBody>
          <a:bodyPr wrap="none" rtlCol="0">
            <a:spAutoFit/>
          </a:bodyPr>
          <a:lstStyle/>
          <a:p>
            <a:r>
              <a:rPr lang="en-US" dirty="0" smtClean="0"/>
              <a:t>McDonnell et al., (GrassrootsHealth.net) </a:t>
            </a:r>
            <a:r>
              <a:rPr lang="en-US" dirty="0" err="1" smtClean="0"/>
              <a:t>PLoS</a:t>
            </a:r>
            <a:r>
              <a:rPr lang="en-US" dirty="0" smtClean="0"/>
              <a:t> One, 2018</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Maternal 25(OH)D concentrations ≥40 ng/mL vs. &lt;20 ng/ml associated with 60% lower preterm birth risk</a:t>
            </a:r>
            <a:endParaRPr lang="en-US" sz="2800" dirty="0"/>
          </a:p>
        </p:txBody>
      </p:sp>
      <p:pic>
        <p:nvPicPr>
          <p:cNvPr id="4" name="Content Placeholder 3" descr="https://journals.plos.org/plosone/article/figure/image?size=large&amp;id=10.1371/journal.pone.0180483.g002"/>
          <p:cNvPicPr>
            <a:picLocks noGrp="1"/>
          </p:cNvPicPr>
          <p:nvPr>
            <p:ph idx="1"/>
          </p:nvPr>
        </p:nvPicPr>
        <p:blipFill>
          <a:blip r:embed="rId2" cstate="print"/>
          <a:srcRect/>
          <a:stretch>
            <a:fillRect/>
          </a:stretch>
        </p:blipFill>
        <p:spPr bwMode="auto">
          <a:xfrm>
            <a:off x="1447800" y="2133600"/>
            <a:ext cx="5181600" cy="3886200"/>
          </a:xfrm>
          <a:prstGeom prst="rect">
            <a:avLst/>
          </a:prstGeom>
          <a:noFill/>
          <a:ln w="9525">
            <a:noFill/>
            <a:miter lim="800000"/>
            <a:headEnd/>
            <a:tailEnd/>
          </a:ln>
        </p:spPr>
      </p:pic>
      <p:sp>
        <p:nvSpPr>
          <p:cNvPr id="5" name="TextBox 4"/>
          <p:cNvSpPr txBox="1"/>
          <p:nvPr/>
        </p:nvSpPr>
        <p:spPr>
          <a:xfrm>
            <a:off x="1066800" y="6400800"/>
            <a:ext cx="5752087" cy="369332"/>
          </a:xfrm>
          <a:prstGeom prst="rect">
            <a:avLst/>
          </a:prstGeom>
          <a:noFill/>
        </p:spPr>
        <p:txBody>
          <a:bodyPr wrap="none" rtlCol="0">
            <a:spAutoFit/>
          </a:bodyPr>
          <a:lstStyle/>
          <a:p>
            <a:r>
              <a:rPr lang="en-US" dirty="0" smtClean="0"/>
              <a:t>McDonnell et al. (GrassrootsHealth.net), </a:t>
            </a:r>
            <a:r>
              <a:rPr lang="en-US" dirty="0" err="1" smtClean="0"/>
              <a:t>PloS</a:t>
            </a:r>
            <a:r>
              <a:rPr lang="en-US" dirty="0" smtClean="0"/>
              <a:t> One, 2017</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Dental Rank vs. Solar UVB Dose in July for Servicemen, 1920s &amp; 1930s</a:t>
            </a:r>
            <a:endParaRPr lang="en-US" dirty="0"/>
          </a:p>
        </p:txBody>
      </p:sp>
      <p:pic>
        <p:nvPicPr>
          <p:cNvPr id="4" name="Content Placeholder 3" descr="An external file that holds a picture, illustration, etc.&#10;Object name is de0303_0193_fig001.jpg">
            <a:hlinkClick r:id="rId2" tgtFrame="&quot;tileshopwindow&quot;"/>
          </p:cNvPr>
          <p:cNvPicPr>
            <a:picLocks noGrp="1"/>
          </p:cNvPicPr>
          <p:nvPr>
            <p:ph idx="1"/>
          </p:nvPr>
        </p:nvPicPr>
        <p:blipFill>
          <a:blip r:embed="rId3" cstate="print"/>
          <a:srcRect/>
          <a:stretch>
            <a:fillRect/>
          </a:stretch>
        </p:blipFill>
        <p:spPr bwMode="auto">
          <a:xfrm>
            <a:off x="1143000" y="2286000"/>
            <a:ext cx="4343400" cy="3886200"/>
          </a:xfrm>
          <a:prstGeom prst="rect">
            <a:avLst/>
          </a:prstGeom>
          <a:noFill/>
          <a:ln w="9525">
            <a:noFill/>
            <a:miter lim="800000"/>
            <a:headEnd/>
            <a:tailEnd/>
          </a:ln>
        </p:spPr>
      </p:pic>
      <p:sp>
        <p:nvSpPr>
          <p:cNvPr id="5" name="TextBox 4"/>
          <p:cNvSpPr txBox="1"/>
          <p:nvPr/>
        </p:nvSpPr>
        <p:spPr>
          <a:xfrm>
            <a:off x="5943600" y="3048000"/>
            <a:ext cx="3096682" cy="1477328"/>
          </a:xfrm>
          <a:prstGeom prst="rect">
            <a:avLst/>
          </a:prstGeom>
          <a:noFill/>
        </p:spPr>
        <p:txBody>
          <a:bodyPr wrap="none" rtlCol="0">
            <a:spAutoFit/>
          </a:bodyPr>
          <a:lstStyle/>
          <a:p>
            <a:r>
              <a:rPr lang="en-US" dirty="0" smtClean="0"/>
              <a:t>High dental rank</a:t>
            </a:r>
          </a:p>
          <a:p>
            <a:r>
              <a:rPr lang="en-US" dirty="0" smtClean="0"/>
              <a:t>indicates poor dental health</a:t>
            </a:r>
          </a:p>
          <a:p>
            <a:r>
              <a:rPr lang="en-US" dirty="0" smtClean="0"/>
              <a:t>Grant. </a:t>
            </a:r>
          </a:p>
          <a:p>
            <a:r>
              <a:rPr lang="en-US" dirty="0" err="1" smtClean="0"/>
              <a:t>Dermato</a:t>
            </a:r>
            <a:r>
              <a:rPr lang="en-US" dirty="0" smtClean="0"/>
              <a:t>-Endocrinology. 2011</a:t>
            </a:r>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Type 2 Diabetes Mellitus </a:t>
            </a:r>
            <a:r>
              <a:rPr lang="en-US" dirty="0" err="1" smtClean="0"/>
              <a:t>vs</a:t>
            </a:r>
            <a:r>
              <a:rPr lang="en-US" dirty="0" smtClean="0"/>
              <a:t> 25OHD</a:t>
            </a:r>
            <a:endParaRPr lang="en-US" dirty="0"/>
          </a:p>
        </p:txBody>
      </p:sp>
      <p:pic>
        <p:nvPicPr>
          <p:cNvPr id="4" name="Content Placeholder 3" descr="An external file that holds a picture, illustration, etc.&#10;Object name is 1422fig3.jpg"/>
          <p:cNvPicPr>
            <a:picLocks noGrp="1"/>
          </p:cNvPicPr>
          <p:nvPr>
            <p:ph idx="1"/>
          </p:nvPr>
        </p:nvPicPr>
        <p:blipFill>
          <a:blip r:embed="rId2" cstate="print"/>
          <a:srcRect/>
          <a:stretch>
            <a:fillRect/>
          </a:stretch>
        </p:blipFill>
        <p:spPr>
          <a:xfrm>
            <a:off x="533400" y="2438400"/>
            <a:ext cx="5638800" cy="3581400"/>
          </a:xfrm>
        </p:spPr>
      </p:pic>
      <p:sp>
        <p:nvSpPr>
          <p:cNvPr id="5" name="TextBox 4"/>
          <p:cNvSpPr txBox="1"/>
          <p:nvPr/>
        </p:nvSpPr>
        <p:spPr>
          <a:xfrm>
            <a:off x="6629400" y="3505200"/>
            <a:ext cx="76200" cy="369332"/>
          </a:xfrm>
          <a:prstGeom prst="rect">
            <a:avLst/>
          </a:prstGeom>
          <a:noFill/>
        </p:spPr>
        <p:txBody>
          <a:bodyPr wrap="square" rtlCol="0">
            <a:spAutoFit/>
          </a:bodyPr>
          <a:lstStyle/>
          <a:p>
            <a:r>
              <a:rPr lang="en-US" dirty="0" smtClean="0"/>
              <a:t>    </a:t>
            </a:r>
            <a:endParaRPr lang="en-US" dirty="0"/>
          </a:p>
        </p:txBody>
      </p:sp>
      <p:sp>
        <p:nvSpPr>
          <p:cNvPr id="6" name="TextBox 5"/>
          <p:cNvSpPr txBox="1"/>
          <p:nvPr/>
        </p:nvSpPr>
        <p:spPr>
          <a:xfrm>
            <a:off x="6248400" y="2895600"/>
            <a:ext cx="1262590" cy="646331"/>
          </a:xfrm>
          <a:prstGeom prst="rect">
            <a:avLst/>
          </a:prstGeom>
          <a:noFill/>
        </p:spPr>
        <p:txBody>
          <a:bodyPr wrap="none" rtlCol="0">
            <a:spAutoFit/>
          </a:bodyPr>
          <a:lstStyle/>
          <a:p>
            <a:r>
              <a:rPr lang="en-US" dirty="0" smtClean="0"/>
              <a:t>Song et al.,</a:t>
            </a:r>
          </a:p>
          <a:p>
            <a:r>
              <a:rPr lang="en-US" dirty="0" smtClean="0"/>
              <a:t>2013</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All-cause Mortality Rate vs. 25(OH)D</a:t>
            </a:r>
            <a:endParaRPr lang="en-US" dirty="0"/>
          </a:p>
        </p:txBody>
      </p:sp>
      <p:pic>
        <p:nvPicPr>
          <p:cNvPr id="4" name="Content Placeholder 3"/>
          <p:cNvPicPr>
            <a:picLocks noGrp="1"/>
          </p:cNvPicPr>
          <p:nvPr>
            <p:ph idx="1"/>
          </p:nvPr>
        </p:nvPicPr>
        <p:blipFill rotWithShape="1">
          <a:blip r:embed="rId2" cstate="print"/>
          <a:srcRect l="6868" t="3672" r="4107"/>
          <a:stretch/>
        </p:blipFill>
        <p:spPr>
          <a:xfrm>
            <a:off x="990600" y="1981200"/>
            <a:ext cx="3284954" cy="4389437"/>
          </a:xfrm>
          <a:prstGeom prst="rect">
            <a:avLst/>
          </a:prstGeom>
        </p:spPr>
      </p:pic>
      <p:sp>
        <p:nvSpPr>
          <p:cNvPr id="6" name="TextBox 5"/>
          <p:cNvSpPr txBox="1"/>
          <p:nvPr/>
        </p:nvSpPr>
        <p:spPr>
          <a:xfrm>
            <a:off x="5486401" y="2286000"/>
            <a:ext cx="3276599" cy="3416320"/>
          </a:xfrm>
          <a:prstGeom prst="rect">
            <a:avLst/>
          </a:prstGeom>
          <a:noFill/>
        </p:spPr>
        <p:txBody>
          <a:bodyPr wrap="square" rtlCol="0">
            <a:spAutoFit/>
          </a:bodyPr>
          <a:lstStyle/>
          <a:p>
            <a:r>
              <a:rPr lang="en-US" dirty="0" smtClean="0"/>
              <a:t>Garland CF, Kim JJ, Mohr SB, </a:t>
            </a:r>
            <a:endParaRPr lang="en-US" dirty="0" smtClean="0"/>
          </a:p>
          <a:p>
            <a:r>
              <a:rPr lang="en-US" dirty="0" smtClean="0"/>
              <a:t>Gorham </a:t>
            </a:r>
            <a:r>
              <a:rPr lang="en-US" dirty="0" smtClean="0"/>
              <a:t>ED, Grant WB, </a:t>
            </a:r>
            <a:endParaRPr lang="en-US" dirty="0" smtClean="0"/>
          </a:p>
          <a:p>
            <a:r>
              <a:rPr lang="en-US" dirty="0" err="1" smtClean="0"/>
              <a:t>Giovannucci</a:t>
            </a:r>
            <a:r>
              <a:rPr lang="en-US" dirty="0" smtClean="0"/>
              <a:t> </a:t>
            </a:r>
            <a:r>
              <a:rPr lang="en-US" dirty="0" smtClean="0"/>
              <a:t>EL, </a:t>
            </a:r>
            <a:r>
              <a:rPr lang="en-US" dirty="0" err="1" smtClean="0"/>
              <a:t>Baggerly</a:t>
            </a:r>
            <a:r>
              <a:rPr lang="en-US" dirty="0" smtClean="0"/>
              <a:t> L, </a:t>
            </a:r>
            <a:endParaRPr lang="en-US" dirty="0" smtClean="0"/>
          </a:p>
          <a:p>
            <a:r>
              <a:rPr lang="en-US" dirty="0" err="1" smtClean="0"/>
              <a:t>Hofflich</a:t>
            </a:r>
            <a:r>
              <a:rPr lang="en-US" dirty="0" smtClean="0"/>
              <a:t> </a:t>
            </a:r>
            <a:r>
              <a:rPr lang="en-US" dirty="0" smtClean="0"/>
              <a:t>H, </a:t>
            </a:r>
            <a:r>
              <a:rPr lang="en-US" dirty="0" err="1" smtClean="0"/>
              <a:t>Ramsdell</a:t>
            </a:r>
            <a:r>
              <a:rPr lang="en-US" dirty="0" smtClean="0"/>
              <a:t> J, </a:t>
            </a:r>
            <a:r>
              <a:rPr lang="en-US" dirty="0" err="1" smtClean="0"/>
              <a:t>Zeng</a:t>
            </a:r>
            <a:r>
              <a:rPr lang="en-US" dirty="0" smtClean="0"/>
              <a:t> K, </a:t>
            </a:r>
            <a:endParaRPr lang="en-US" dirty="0" smtClean="0"/>
          </a:p>
          <a:p>
            <a:r>
              <a:rPr lang="en-US" dirty="0" smtClean="0"/>
              <a:t>Heaney </a:t>
            </a:r>
            <a:r>
              <a:rPr lang="en-US" dirty="0" smtClean="0"/>
              <a:t>RP. </a:t>
            </a:r>
            <a:endParaRPr lang="en-US" dirty="0" smtClean="0"/>
          </a:p>
          <a:p>
            <a:r>
              <a:rPr lang="en-US" dirty="0" smtClean="0"/>
              <a:t>Meta-analysis </a:t>
            </a:r>
            <a:r>
              <a:rPr lang="en-US" dirty="0" smtClean="0"/>
              <a:t>of all-cause mortality </a:t>
            </a:r>
            <a:endParaRPr lang="en-US" dirty="0" smtClean="0"/>
          </a:p>
          <a:p>
            <a:r>
              <a:rPr lang="en-US" dirty="0" smtClean="0"/>
              <a:t>according </a:t>
            </a:r>
            <a:r>
              <a:rPr lang="en-US" dirty="0" smtClean="0"/>
              <a:t>to serum </a:t>
            </a:r>
            <a:endParaRPr lang="en-US" dirty="0" smtClean="0"/>
          </a:p>
          <a:p>
            <a:r>
              <a:rPr lang="en-US" dirty="0" smtClean="0"/>
              <a:t>25-hydroxyvitamin </a:t>
            </a:r>
            <a:r>
              <a:rPr lang="en-US" dirty="0" smtClean="0"/>
              <a:t>D. </a:t>
            </a:r>
            <a:endParaRPr lang="en-US" dirty="0" smtClean="0"/>
          </a:p>
          <a:p>
            <a:r>
              <a:rPr lang="en-US" dirty="0" smtClean="0"/>
              <a:t>Am </a:t>
            </a:r>
            <a:r>
              <a:rPr lang="en-US" dirty="0" smtClean="0"/>
              <a:t>J Pub Health. </a:t>
            </a:r>
            <a:endParaRPr lang="en-US" dirty="0" smtClean="0"/>
          </a:p>
          <a:p>
            <a:r>
              <a:rPr lang="en-US" dirty="0" smtClean="0"/>
              <a:t>2014 </a:t>
            </a:r>
            <a:r>
              <a:rPr lang="en-US" dirty="0" smtClean="0"/>
              <a:t>Aug;104(8):e43-50.</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Mechanisms</a:t>
            </a:r>
            <a:endParaRPr lang="en-US" dirty="0"/>
          </a:p>
        </p:txBody>
      </p:sp>
      <p:pic>
        <p:nvPicPr>
          <p:cNvPr id="4" name="Content Placeholder 3" descr="C19-vit D medhanisms Dos Santos.jpg"/>
          <p:cNvPicPr>
            <a:picLocks noGrp="1" noChangeAspect="1"/>
          </p:cNvPicPr>
          <p:nvPr>
            <p:ph idx="1"/>
          </p:nvPr>
        </p:nvPicPr>
        <p:blipFill>
          <a:blip r:embed="rId2" cstate="print"/>
          <a:stretch>
            <a:fillRect/>
          </a:stretch>
        </p:blipFill>
        <p:spPr>
          <a:xfrm>
            <a:off x="457200" y="1828800"/>
            <a:ext cx="8229600" cy="4185458"/>
          </a:xfrm>
        </p:spPr>
      </p:pic>
      <p:sp>
        <p:nvSpPr>
          <p:cNvPr id="5" name="TextBox 4"/>
          <p:cNvSpPr txBox="1"/>
          <p:nvPr/>
        </p:nvSpPr>
        <p:spPr>
          <a:xfrm>
            <a:off x="990600" y="6096000"/>
            <a:ext cx="4364721" cy="646331"/>
          </a:xfrm>
          <a:prstGeom prst="rect">
            <a:avLst/>
          </a:prstGeom>
          <a:noFill/>
        </p:spPr>
        <p:txBody>
          <a:bodyPr wrap="square" rtlCol="0">
            <a:spAutoFit/>
          </a:bodyPr>
          <a:lstStyle/>
          <a:p>
            <a:r>
              <a:rPr lang="en-US" dirty="0" smtClean="0"/>
              <a:t>Dos Santos et al. Arch </a:t>
            </a:r>
            <a:r>
              <a:rPr lang="en-US" dirty="0" err="1" smtClean="0"/>
              <a:t>Endocrinol</a:t>
            </a:r>
            <a:r>
              <a:rPr lang="en-US" dirty="0" smtClean="0"/>
              <a:t> </a:t>
            </a:r>
            <a:r>
              <a:rPr lang="en-US" dirty="0" err="1" smtClean="0"/>
              <a:t>Metab</a:t>
            </a:r>
            <a:r>
              <a:rPr lang="en-US" dirty="0" smtClean="0"/>
              <a:t>.  </a:t>
            </a:r>
          </a:p>
          <a:p>
            <a:r>
              <a:rPr lang="en-US" dirty="0" smtClean="0"/>
              <a:t>2020;S2359-39972020005006214.</a:t>
            </a:r>
            <a:endParaRPr lang="en-US" dirty="0"/>
          </a:p>
        </p:txBody>
      </p:sp>
      <p:sp>
        <p:nvSpPr>
          <p:cNvPr id="6" name="TextBox 5"/>
          <p:cNvSpPr txBox="1"/>
          <p:nvPr/>
        </p:nvSpPr>
        <p:spPr>
          <a:xfrm>
            <a:off x="1828800" y="228600"/>
            <a:ext cx="184731" cy="369332"/>
          </a:xfrm>
          <a:prstGeom prst="rect">
            <a:avLst/>
          </a:prstGeom>
          <a:noFill/>
        </p:spPr>
        <p:txBody>
          <a:bodyPr wrap="none" rtlCol="0">
            <a:spAutoFit/>
          </a:bodyPr>
          <a:lstStyle/>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Disease Incidence Prevention by 25(OH)D – Grassrootshealth.net</a:t>
            </a:r>
            <a:endParaRPr lang="en-US" dirty="0"/>
          </a:p>
        </p:txBody>
      </p:sp>
      <p:pic>
        <p:nvPicPr>
          <p:cNvPr id="4" name="Content Placeholder 3" descr="Grassrootshealth diseases vs 25OHD.jpg"/>
          <p:cNvPicPr>
            <a:picLocks noGrp="1" noChangeAspect="1"/>
          </p:cNvPicPr>
          <p:nvPr>
            <p:ph idx="1"/>
          </p:nvPr>
        </p:nvPicPr>
        <p:blipFill>
          <a:blip r:embed="rId2" cstate="print"/>
          <a:stretch>
            <a:fillRect/>
          </a:stretch>
        </p:blipFill>
        <p:spPr>
          <a:xfrm>
            <a:off x="1219200" y="1894402"/>
            <a:ext cx="5638800" cy="7297270"/>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25(OH)D vs. Vitamin D </a:t>
            </a:r>
            <a:r>
              <a:rPr lang="en-US" sz="3600" dirty="0" err="1" smtClean="0"/>
              <a:t>Supplemtation</a:t>
            </a:r>
            <a:r>
              <a:rPr lang="en-US" sz="3600" dirty="0" smtClean="0"/>
              <a:t>, GrassrootsHealth.net</a:t>
            </a:r>
            <a:endParaRPr lang="en-US" sz="3600" dirty="0"/>
          </a:p>
        </p:txBody>
      </p:sp>
      <p:pic>
        <p:nvPicPr>
          <p:cNvPr id="4" name="Content Placeholder 3" descr="https://www.grassrootshealth.net/wp-content/uploads/2017/06/25-OH-Serum-Curve-40-and-20-lines.png"/>
          <p:cNvPicPr>
            <a:picLocks noGrp="1"/>
          </p:cNvPicPr>
          <p:nvPr>
            <p:ph idx="1"/>
          </p:nvPr>
        </p:nvPicPr>
        <p:blipFill>
          <a:blip r:embed="rId2" cstate="print"/>
          <a:srcRect/>
          <a:stretch>
            <a:fillRect/>
          </a:stretch>
        </p:blipFill>
        <p:spPr bwMode="auto">
          <a:xfrm>
            <a:off x="2177977" y="1935163"/>
            <a:ext cx="4788045" cy="4389437"/>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a:t>
            </a:r>
          </a:p>
        </p:txBody>
      </p:sp>
      <p:sp>
        <p:nvSpPr>
          <p:cNvPr id="3" name="Content Placeholder 2"/>
          <p:cNvSpPr>
            <a:spLocks noGrp="1"/>
          </p:cNvSpPr>
          <p:nvPr>
            <p:ph idx="1"/>
          </p:nvPr>
        </p:nvSpPr>
        <p:spPr/>
        <p:txBody>
          <a:bodyPr>
            <a:normAutofit lnSpcReduction="10000"/>
          </a:bodyPr>
          <a:lstStyle/>
          <a:p>
            <a:r>
              <a:rPr lang="en-US" dirty="0"/>
              <a:t>For health care workers dealing with COVID-19 patients; </a:t>
            </a:r>
          </a:p>
          <a:p>
            <a:r>
              <a:rPr lang="en-US" dirty="0"/>
              <a:t>For those at greatest risk of COVID-19 (elderly, obese, chronic diseases, lung diseases, high social contact from occupation, institution, living arrangement);</a:t>
            </a:r>
          </a:p>
          <a:p>
            <a:r>
              <a:rPr lang="en-US" dirty="0"/>
              <a:t>For those with recently diagnosed COVID-19 or SARS-CoV-2 </a:t>
            </a:r>
            <a:r>
              <a:rPr lang="en-US" dirty="0" err="1"/>
              <a:t>seropositivity</a:t>
            </a:r>
            <a:r>
              <a:rPr lang="en-US" dirty="0"/>
              <a:t>:</a:t>
            </a:r>
          </a:p>
          <a:p>
            <a:r>
              <a:rPr lang="en-US" dirty="0"/>
              <a:t>Consider taking </a:t>
            </a:r>
            <a:r>
              <a:rPr lang="en-US" dirty="0" smtClean="0"/>
              <a:t>a bolus dose of vitamin D (D</a:t>
            </a:r>
            <a:r>
              <a:rPr lang="en-US" baseline="-25000" dirty="0" smtClean="0"/>
              <a:t>3</a:t>
            </a:r>
            <a:r>
              <a:rPr lang="en-US" dirty="0" smtClean="0"/>
              <a:t> referred, D</a:t>
            </a:r>
            <a:r>
              <a:rPr lang="en-US" baseline="-25000" dirty="0" smtClean="0"/>
              <a:t>2 </a:t>
            </a:r>
            <a:r>
              <a:rPr lang="en-US" dirty="0" smtClean="0"/>
              <a:t>not as good) to </a:t>
            </a:r>
            <a:r>
              <a:rPr lang="en-US" dirty="0"/>
              <a:t>rapidly raise 25(OH)D </a:t>
            </a:r>
            <a:r>
              <a:rPr lang="en-US" dirty="0" smtClean="0"/>
              <a:t>concentration</a:t>
            </a:r>
            <a:r>
              <a:rPr lang="en-US" dirty="0"/>
              <a:t>, followed by </a:t>
            </a:r>
            <a:r>
              <a:rPr lang="en-US" dirty="0" smtClean="0"/>
              <a:t>reasonable daily doses. Consider supplementing with magnesium as well.</a:t>
            </a:r>
            <a:endParaRPr lang="en-US" dirty="0"/>
          </a:p>
          <a:p>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a:p>
            <a:r>
              <a:rPr lang="en-US" dirty="0" err="1"/>
              <a:t>Mercola</a:t>
            </a:r>
            <a:r>
              <a:rPr lang="en-US" dirty="0"/>
              <a:t> J, Grant WB, Wagner CL.</a:t>
            </a:r>
          </a:p>
          <a:p>
            <a:r>
              <a:rPr lang="en-US" dirty="0"/>
              <a:t>Evidence Regarding Vitamin D and Risk of COVID-19 and Its Severity.</a:t>
            </a:r>
          </a:p>
          <a:p>
            <a:r>
              <a:rPr lang="en-US" i="1" dirty="0"/>
              <a:t>Nutrients</a:t>
            </a:r>
            <a:r>
              <a:rPr lang="en-US" dirty="0"/>
              <a:t>. 2020 Oct 31;12(11):E3361. </a:t>
            </a:r>
          </a:p>
          <a:p>
            <a:r>
              <a:rPr lang="en-US" dirty="0" err="1"/>
              <a:t>doi</a:t>
            </a:r>
            <a:r>
              <a:rPr lang="en-US" dirty="0"/>
              <a:t>: 10.3390/nu12113361.</a:t>
            </a:r>
          </a:p>
          <a:p>
            <a:endParaRPr lang="en-US" dirty="0"/>
          </a:p>
        </p:txBody>
      </p:sp>
      <p:sp>
        <p:nvSpPr>
          <p:cNvPr id="4" name="Title 1"/>
          <p:cNvSpPr>
            <a:spLocks noGrp="1"/>
          </p:cNvSpPr>
          <p:nvPr>
            <p:ph type="title"/>
          </p:nvPr>
        </p:nvSpPr>
        <p:spPr/>
        <p:txBody>
          <a:bodyPr>
            <a:noAutofit/>
          </a:bodyPr>
          <a:lstStyle/>
          <a:p>
            <a:r>
              <a:rPr lang="en-US" sz="2400" dirty="0"/>
              <a:t>Details Regarding 14 Observational Studies, 3 Treatment Studies, and Mechanisms are Discussed in This Open Access Review</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Further Information</a:t>
            </a:r>
          </a:p>
        </p:txBody>
      </p:sp>
      <p:sp>
        <p:nvSpPr>
          <p:cNvPr id="3" name="Content Placeholder 2"/>
          <p:cNvSpPr>
            <a:spLocks noGrp="1"/>
          </p:cNvSpPr>
          <p:nvPr>
            <p:ph idx="1"/>
          </p:nvPr>
        </p:nvSpPr>
        <p:spPr/>
        <p:txBody>
          <a:bodyPr>
            <a:normAutofit/>
          </a:bodyPr>
          <a:lstStyle/>
          <a:p>
            <a:r>
              <a:rPr lang="en-US" dirty="0"/>
              <a:t>Search for journal publications</a:t>
            </a:r>
          </a:p>
          <a:p>
            <a:pPr lvl="1"/>
            <a:r>
              <a:rPr lang="en-US" dirty="0"/>
              <a:t>https://pubmed.ncbi.nlm.nih.gov/</a:t>
            </a:r>
          </a:p>
          <a:p>
            <a:pPr lvl="1"/>
            <a:r>
              <a:rPr lang="en-US" dirty="0"/>
              <a:t>https://scholar.google.com/</a:t>
            </a:r>
          </a:p>
          <a:p>
            <a:r>
              <a:rPr lang="en-US" dirty="0"/>
              <a:t>Vitamin D advocacy organizations</a:t>
            </a:r>
          </a:p>
          <a:p>
            <a:pPr lvl="1"/>
            <a:r>
              <a:rPr lang="en-US" dirty="0"/>
              <a:t>Grassrootshealth.net</a:t>
            </a:r>
          </a:p>
          <a:p>
            <a:pPr lvl="1"/>
            <a:r>
              <a:rPr lang="en-US" dirty="0"/>
              <a:t>VitaminDWiki.com (has a large collection of vitamin D information)</a:t>
            </a:r>
          </a:p>
          <a:p>
            <a:pPr lvl="1"/>
            <a:endParaRPr lang="en-US" dirty="0"/>
          </a:p>
          <a:p>
            <a:pPr lvl="1"/>
            <a:endParaRPr lang="en-US" dirty="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tx1"/>
                </a:solidFill>
              </a:rPr>
              <a:t>The cascade of events by the innate immune system in response to viral infections. </a:t>
            </a:r>
            <a:endParaRPr lang="en-US" sz="3200" dirty="0">
              <a:solidFill>
                <a:schemeClr val="tx1"/>
              </a:solidFill>
            </a:endParaRPr>
          </a:p>
        </p:txBody>
      </p:sp>
      <p:pic>
        <p:nvPicPr>
          <p:cNvPr id="4" name="Content Placeholder 3"/>
          <p:cNvPicPr>
            <a:picLocks noGrp="1"/>
          </p:cNvPicPr>
          <p:nvPr>
            <p:ph idx="1"/>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2068220" y="2279261"/>
            <a:ext cx="5007560" cy="3701240"/>
          </a:xfrm>
          <a:prstGeom prst="rect">
            <a:avLst/>
          </a:prstGeom>
          <a:noFill/>
          <a:ln>
            <a:noFill/>
          </a:ln>
        </p:spPr>
      </p:pic>
      <p:sp>
        <p:nvSpPr>
          <p:cNvPr id="5" name="TextBox 4"/>
          <p:cNvSpPr txBox="1"/>
          <p:nvPr/>
        </p:nvSpPr>
        <p:spPr>
          <a:xfrm>
            <a:off x="609600" y="5943600"/>
            <a:ext cx="7247240" cy="646331"/>
          </a:xfrm>
          <a:prstGeom prst="rect">
            <a:avLst/>
          </a:prstGeom>
          <a:noFill/>
        </p:spPr>
        <p:txBody>
          <a:bodyPr wrap="none" rtlCol="0">
            <a:spAutoFit/>
          </a:bodyPr>
          <a:lstStyle/>
          <a:p>
            <a:r>
              <a:rPr lang="en-US" dirty="0" smtClean="0"/>
              <a:t>Evidence Regarding Vitamin D and Risk of COVID-19 and Its Severity.</a:t>
            </a:r>
          </a:p>
          <a:p>
            <a:r>
              <a:rPr lang="en-US" dirty="0" err="1" smtClean="0"/>
              <a:t>Mercola</a:t>
            </a:r>
            <a:r>
              <a:rPr lang="en-US" dirty="0" smtClean="0"/>
              <a:t> J, Grant WB, Wagner </a:t>
            </a:r>
            <a:r>
              <a:rPr lang="en-US" dirty="0" err="1" smtClean="0"/>
              <a:t>CL.Nutrients</a:t>
            </a:r>
            <a:r>
              <a:rPr lang="en-US" dirty="0" smtClean="0"/>
              <a:t>. 2020 Oct 31;12(11):3361.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a:t>
            </a:r>
            <a:r>
              <a:rPr lang="en-US" dirty="0" err="1" smtClean="0"/>
              <a:t>Cathelicidin</a:t>
            </a:r>
            <a:r>
              <a:rPr lang="en-US" dirty="0" smtClean="0"/>
              <a:t> (LL37)</a:t>
            </a:r>
            <a:endParaRPr lang="en-US" dirty="0"/>
          </a:p>
        </p:txBody>
      </p:sp>
      <p:sp>
        <p:nvSpPr>
          <p:cNvPr id="3" name="Content Placeholder 2"/>
          <p:cNvSpPr>
            <a:spLocks noGrp="1"/>
          </p:cNvSpPr>
          <p:nvPr>
            <p:ph idx="1"/>
          </p:nvPr>
        </p:nvSpPr>
        <p:spPr/>
        <p:txBody>
          <a:bodyPr/>
          <a:lstStyle/>
          <a:p>
            <a:r>
              <a:rPr lang="en-US" dirty="0" err="1" smtClean="0"/>
              <a:t>Cathelicidin</a:t>
            </a:r>
            <a:r>
              <a:rPr lang="en-US" dirty="0" smtClean="0"/>
              <a:t> is a polypeptide with antimicrobial and </a:t>
            </a:r>
            <a:r>
              <a:rPr lang="en-US" dirty="0" err="1" smtClean="0"/>
              <a:t>antiendotoxin</a:t>
            </a:r>
            <a:r>
              <a:rPr lang="en-US" dirty="0" smtClean="0"/>
              <a:t> properties.</a:t>
            </a:r>
          </a:p>
          <a:p>
            <a:r>
              <a:rPr lang="en-US" dirty="0" err="1" smtClean="0"/>
              <a:t>Cathelicidin</a:t>
            </a:r>
            <a:r>
              <a:rPr lang="en-US" dirty="0" smtClean="0"/>
              <a:t> is induced from macrophages by the action of 1,25(OH)</a:t>
            </a:r>
            <a:r>
              <a:rPr lang="en-US" baseline="-25000" dirty="0" smtClean="0"/>
              <a:t>2</a:t>
            </a:r>
            <a:r>
              <a:rPr lang="en-US" dirty="0" smtClean="0"/>
              <a:t>D.</a:t>
            </a:r>
          </a:p>
          <a:p>
            <a:r>
              <a:rPr lang="en-US" dirty="0" smtClean="0"/>
              <a:t>It reduces survival of viruses by puncturing the their surface, with or without an envelope.</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Cytokine Storm</a:t>
            </a:r>
            <a:endParaRPr lang="en-US" dirty="0"/>
          </a:p>
        </p:txBody>
      </p:sp>
      <p:sp>
        <p:nvSpPr>
          <p:cNvPr id="3" name="Content Placeholder 2"/>
          <p:cNvSpPr>
            <a:spLocks noGrp="1"/>
          </p:cNvSpPr>
          <p:nvPr>
            <p:ph idx="1"/>
          </p:nvPr>
        </p:nvSpPr>
        <p:spPr/>
        <p:txBody>
          <a:bodyPr/>
          <a:lstStyle/>
          <a:p>
            <a:r>
              <a:rPr lang="en-US" dirty="0" smtClean="0"/>
              <a:t>When the innate immune system produces too many pro-inflammatory cytokines, the resulting “cytokine storm” can damage the epithelial layer of the lungs, vascular system, and other organs as well as increase risk of pneumonia.</a:t>
            </a:r>
          </a:p>
          <a:p>
            <a:r>
              <a:rPr lang="en-US" dirty="0" smtClean="0"/>
              <a:t>Vitamin D reduces risk of the “cytokine storm”.</a:t>
            </a:r>
          </a:p>
          <a:p>
            <a:r>
              <a:rPr lang="en-US" dirty="0" smtClean="0"/>
              <a:t>Grant WB et al. </a:t>
            </a:r>
            <a:r>
              <a:rPr lang="fr-FR" dirty="0" err="1" smtClean="0"/>
              <a:t>Nutrients</a:t>
            </a:r>
            <a:r>
              <a:rPr lang="fr-FR" dirty="0" smtClean="0"/>
              <a:t>. 2020;12(6):1620.</a:t>
            </a:r>
            <a:endParaRPr lang="en-US" dirty="0" smtClean="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Cytokine Storms</a:t>
            </a:r>
            <a:endParaRPr lang="en-US"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1066800" y="2057400"/>
            <a:ext cx="5718413" cy="3690698"/>
          </a:xfrm>
          <a:prstGeom prst="rect">
            <a:avLst/>
          </a:prstGeom>
          <a:noFill/>
          <a:ln w="9525" cap="flat">
            <a:noFill/>
            <a:round/>
            <a:headEnd/>
            <a:tailEnd/>
          </a:ln>
          <a:effectLst/>
        </p:spPr>
      </p:pic>
      <p:sp>
        <p:nvSpPr>
          <p:cNvPr id="5" name="TextBox 4"/>
          <p:cNvSpPr txBox="1"/>
          <p:nvPr/>
        </p:nvSpPr>
        <p:spPr>
          <a:xfrm>
            <a:off x="1066800" y="5943600"/>
            <a:ext cx="6364306" cy="923330"/>
          </a:xfrm>
          <a:prstGeom prst="rect">
            <a:avLst/>
          </a:prstGeom>
          <a:noFill/>
        </p:spPr>
        <p:txBody>
          <a:bodyPr wrap="square" rtlCol="0">
            <a:spAutoFit/>
          </a:bodyPr>
          <a:lstStyle/>
          <a:p>
            <a:r>
              <a:rPr lang="en-US" dirty="0" smtClean="0"/>
              <a:t>Cytokine Storms: Understanding COVID-19.</a:t>
            </a:r>
          </a:p>
          <a:p>
            <a:r>
              <a:rPr lang="en-US" dirty="0" err="1" smtClean="0"/>
              <a:t>Mangalmurti</a:t>
            </a:r>
            <a:r>
              <a:rPr lang="en-US" dirty="0" smtClean="0"/>
              <a:t> N, Hunter CA. Immunity. 2020 Jul 14;53(1):19-25. </a:t>
            </a:r>
          </a:p>
          <a:p>
            <a:r>
              <a:rPr lang="en-US" dirty="0" err="1" smtClean="0"/>
              <a:t>doi</a:t>
            </a:r>
            <a:r>
              <a:rPr lang="en-US" dirty="0" smtClean="0"/>
              <a:t>: 10.1016/j.immuni.2020.06.017.</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COVID-19: age, Interleukin-6, C-reactive protein, and lymphocytes as key clues</a:t>
            </a:r>
            <a:endParaRPr lang="en-US" sz="3200" dirty="0"/>
          </a:p>
        </p:txBody>
      </p:sp>
      <p:sp>
        <p:nvSpPr>
          <p:cNvPr id="3" name="Content Placeholder 2"/>
          <p:cNvSpPr>
            <a:spLocks noGrp="1"/>
          </p:cNvSpPr>
          <p:nvPr>
            <p:ph idx="1"/>
          </p:nvPr>
        </p:nvSpPr>
        <p:spPr/>
        <p:txBody>
          <a:bodyPr>
            <a:normAutofit fontScale="85000" lnSpcReduction="10000"/>
          </a:bodyPr>
          <a:lstStyle/>
          <a:p>
            <a:r>
              <a:rPr lang="en-US" dirty="0" smtClean="0"/>
              <a:t>Age and age-related </a:t>
            </a:r>
            <a:r>
              <a:rPr lang="en-US" dirty="0" err="1" smtClean="0"/>
              <a:t>comorbidities</a:t>
            </a:r>
            <a:r>
              <a:rPr lang="en-US" dirty="0" smtClean="0"/>
              <a:t>, such as </a:t>
            </a:r>
            <a:r>
              <a:rPr lang="en-US" dirty="0" err="1" smtClean="0"/>
              <a:t>dyslipidaemia</a:t>
            </a:r>
            <a:r>
              <a:rPr lang="en-US" dirty="0" smtClean="0"/>
              <a:t>, hypertension or diabetes, determined more frequent severe forms of the disease in this study. Our (584 Spanish) cases are older than those so far reported and the clinical course of the disease is found to be impaired by age. </a:t>
            </a:r>
            <a:r>
              <a:rPr lang="en-US" dirty="0" err="1" smtClean="0"/>
              <a:t>Immunosenescence</a:t>
            </a:r>
            <a:r>
              <a:rPr lang="en-US" dirty="0" smtClean="0"/>
              <a:t> might be therefore a suitable explanation for the hampering of immune system effectors. The adaptive immunity would become exhausted and a strong but ineffective and almost deleterious innate response would account for COVID-19 severity. </a:t>
            </a:r>
            <a:r>
              <a:rPr lang="en-US" dirty="0" err="1" smtClean="0"/>
              <a:t>Angiotensin</a:t>
            </a:r>
            <a:r>
              <a:rPr lang="en-US" dirty="0" smtClean="0"/>
              <a:t>-converting enzyme inhibitors used by hypertensive patients have a protective effect in regards to COVID-19 severity in our series. </a:t>
            </a:r>
            <a:endParaRPr lang="en-US" dirty="0" smtClean="0">
              <a:highlight>
                <a:srgbClr val="FFFF00"/>
              </a:highlight>
            </a:endParaRPr>
          </a:p>
          <a:p>
            <a:r>
              <a:rPr lang="en-US" dirty="0" err="1" smtClean="0"/>
              <a:t>Jurado</a:t>
            </a:r>
            <a:r>
              <a:rPr lang="en-US" dirty="0" smtClean="0"/>
              <a:t> et al. </a:t>
            </a:r>
            <a:r>
              <a:rPr lang="en-US" dirty="0" err="1" smtClean="0"/>
              <a:t>Immun</a:t>
            </a:r>
            <a:r>
              <a:rPr lang="en-US" dirty="0" smtClean="0"/>
              <a:t> Ageing. 2020 Aug 14;17:22.  </a:t>
            </a:r>
            <a:r>
              <a:rPr lang="en-US" dirty="0" err="1" smtClean="0"/>
              <a:t>doi</a:t>
            </a:r>
            <a:r>
              <a:rPr lang="en-US" dirty="0" smtClean="0"/>
              <a:t>: 10.1186/s12979-020-00194-w.</a:t>
            </a:r>
          </a:p>
          <a:p>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1360</TotalTime>
  <Words>1947</Words>
  <Application>Microsoft Office PowerPoint</Application>
  <PresentationFormat>On-screen Show (4:3)</PresentationFormat>
  <Paragraphs>179</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Flow</vt:lpstr>
      <vt:lpstr>Vitamin D and COVID-19: Update, December 30, 2020</vt:lpstr>
      <vt:lpstr>Disclosure</vt:lpstr>
      <vt:lpstr>Outline</vt:lpstr>
      <vt:lpstr>Mechanisms</vt:lpstr>
      <vt:lpstr>The cascade of events by the innate immune system in response to viral infections. </vt:lpstr>
      <vt:lpstr>Human Cathelicidin (LL37)</vt:lpstr>
      <vt:lpstr>Cytokine Storm</vt:lpstr>
      <vt:lpstr>Cytokine Storms</vt:lpstr>
      <vt:lpstr>COVID-19: age, Interleukin-6, C-reactive protein, and lymphocytes as key clues</vt:lpstr>
      <vt:lpstr>network of genes involved in the hypertension-hypotension axis </vt:lpstr>
      <vt:lpstr>RAS-Mediated bradykinin storm </vt:lpstr>
      <vt:lpstr>Observational Studies of COVID-19 with Respect to serum 25(OH)D</vt:lpstr>
      <vt:lpstr>Observational Studies of SARS-CoV- 2 and COVID-19 and 25(OH)D</vt:lpstr>
      <vt:lpstr>https://c19vitamind.com/</vt:lpstr>
      <vt:lpstr>Much More Likely to Die of COVID-19 if 25(OH)D &lt;12 ng/ml (30 nmol/L)</vt:lpstr>
      <vt:lpstr>SARS-CoV-2 positivity rates and circulating 25(OH)D levels in the total population, U.S., from Quest Diagnostics</vt:lpstr>
      <vt:lpstr>Effects of Race and 25(OH)D on SARS-CoV-2 seropositivity</vt:lpstr>
      <vt:lpstr>Quasi-Experimental Study</vt:lpstr>
      <vt:lpstr>Vitamin D Supplementation Associated to Better Survival in Hospitalized Frail Elderly COVID-19 Patients: The GERIA-COVID Quasi-Experimental Study</vt:lpstr>
      <vt:lpstr>Vitamin D Supplementation Associated to Better Survival in Hospitalized Frail Elderly COVID-19 Patients:  14-day outcomes</vt:lpstr>
      <vt:lpstr>"Effect of Calcifediol Treatment and best Available Therapy versus best Available Therapy on ICU Admission and Mortality Among Patients Hospitalized for COVID-19: A Pilot Randomized Clinical study“ Cordoba, Spain</vt:lpstr>
      <vt:lpstr>Results of the Pilot Randomized Clinical study – Entrenas Castillo et al., 2020</vt:lpstr>
      <vt:lpstr>Short term, high-dose vitamin D supplementation for COVID-19 disease: a randomised, placebo-controlled, study (SHADE study)</vt:lpstr>
      <vt:lpstr>Short term, high-dose vitamin D supplementation for COVID-19 disease: Results</vt:lpstr>
      <vt:lpstr>Vitamin D Trial in a Brazilian Hospital Failed</vt:lpstr>
      <vt:lpstr>Effect of Age on Incidence, Death</vt:lpstr>
      <vt:lpstr>Seasonality of Viral Infections</vt:lpstr>
      <vt:lpstr>Low Temperature and Low UV Indexes Correlated with Peaks of Influenza Virus Activity in Northern Europe during 2010⁻2018</vt:lpstr>
      <vt:lpstr>Low Temperature and Low UV Indexes Correlated with Peaks of Influenza Virus Activity in Northern Europe during 2010⁻2018</vt:lpstr>
      <vt:lpstr>Seasonal Variation in Serum 25(OH)D and PTH in the U.S.</vt:lpstr>
      <vt:lpstr>Other Benefits of UVB Exposure and Vitamin D Supplementation</vt:lpstr>
      <vt:lpstr>Slide 32</vt:lpstr>
      <vt:lpstr>Slide 33</vt:lpstr>
      <vt:lpstr>Slide 34</vt:lpstr>
      <vt:lpstr>Breast cancer risk markedly lower with serum 25-hydroxyvitamin D concentrations ≥60 vs &lt;20 ng/ml</vt:lpstr>
      <vt:lpstr>Maternal 25(OH)D concentrations ≥40 ng/mL vs. &lt;20 ng/ml associated with 60% lower preterm birth risk</vt:lpstr>
      <vt:lpstr>Dental Rank vs. Solar UVB Dose in July for Servicemen, 1920s &amp; 1930s</vt:lpstr>
      <vt:lpstr>Type 2 Diabetes Mellitus vs 25OHD</vt:lpstr>
      <vt:lpstr>All-cause Mortality Rate vs. 25(OH)D</vt:lpstr>
      <vt:lpstr>Disease Incidence Prevention by 25(OH)D – Grassrootshealth.net</vt:lpstr>
      <vt:lpstr>25(OH)D vs. Vitamin D Supplemtation, GrassrootsHealth.net</vt:lpstr>
      <vt:lpstr>Recommendations</vt:lpstr>
      <vt:lpstr>Details Regarding 14 Observational Studies, 3 Treatment Studies, and Mechanisms are Discussed in This Open Access Review</vt:lpstr>
      <vt:lpstr>For Further Information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Vitamin D and COVID-19: Update</dc:title>
  <dc:creator>User</dc:creator>
  <cp:lastModifiedBy>User</cp:lastModifiedBy>
  <cp:revision>104</cp:revision>
  <dcterms:created xsi:type="dcterms:W3CDTF">2020-11-17T19:10:35Z</dcterms:created>
  <dcterms:modified xsi:type="dcterms:W3CDTF">2020-12-31T02:44:47Z</dcterms:modified>
</cp:coreProperties>
</file>